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4" r:id="rId4"/>
    <p:sldMasterId id="2147483697" r:id="rId5"/>
  </p:sldMasterIdLst>
  <p:notesMasterIdLst>
    <p:notesMasterId r:id="rId33"/>
  </p:notesMasterIdLst>
  <p:sldIdLst>
    <p:sldId id="331" r:id="rId6"/>
    <p:sldId id="258" r:id="rId7"/>
    <p:sldId id="332" r:id="rId8"/>
    <p:sldId id="259" r:id="rId9"/>
    <p:sldId id="260" r:id="rId10"/>
    <p:sldId id="261" r:id="rId11"/>
    <p:sldId id="313" r:id="rId12"/>
    <p:sldId id="262" r:id="rId13"/>
    <p:sldId id="263" r:id="rId14"/>
    <p:sldId id="311" r:id="rId15"/>
    <p:sldId id="264" r:id="rId16"/>
    <p:sldId id="312" r:id="rId17"/>
    <p:sldId id="314" r:id="rId18"/>
    <p:sldId id="315" r:id="rId19"/>
    <p:sldId id="316" r:id="rId20"/>
    <p:sldId id="319" r:id="rId21"/>
    <p:sldId id="334" r:id="rId22"/>
    <p:sldId id="320" r:id="rId23"/>
    <p:sldId id="321" r:id="rId24"/>
    <p:sldId id="322" r:id="rId25"/>
    <p:sldId id="323" r:id="rId26"/>
    <p:sldId id="330" r:id="rId27"/>
    <p:sldId id="324" r:id="rId28"/>
    <p:sldId id="325" r:id="rId29"/>
    <p:sldId id="333" r:id="rId30"/>
    <p:sldId id="327" r:id="rId31"/>
    <p:sldId id="328" r:id="rId32"/>
  </p:sldIdLst>
  <p:sldSz cx="9144000" cy="5143500" type="screen16x9"/>
  <p:notesSz cx="6858000" cy="9144000"/>
  <p:embeddedFontLst>
    <p:embeddedFont>
      <p:font typeface="Montserrat" pitchFamily="2" charset="0"/>
      <p:regular r:id="rId34"/>
      <p:bold r:id="rId35"/>
    </p:embeddedFont>
    <p:embeddedFont>
      <p:font typeface="Nunito Light" pitchFamily="2" charset="0"/>
      <p:regular r:id="rId36"/>
    </p:embeddedFont>
    <p:embeddedFont>
      <p:font typeface="Open Sans" pitchFamily="2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</p:embeddedFont>
    <p:embeddedFont>
      <p:font typeface="Raleway Black" pitchFamily="2" charset="0"/>
      <p:bold r:id="rId42"/>
      <p:boldItalic r:id="rId43"/>
    </p:embeddedFont>
    <p:embeddedFont>
      <p:font typeface="Trade Gothic Next Cond" panose="020B0506040303020004" pitchFamily="34" charset="0"/>
      <p:regular r:id="rId44"/>
      <p:bold r:id="rId45"/>
      <p:italic r:id="rId46"/>
      <p:boldItalic r:id="rId47"/>
    </p:embeddedFont>
    <p:embeddedFont>
      <p:font typeface="Trade Gothic Next Light" panose="020B0403040303020004" pitchFamily="34" charset="0"/>
      <p:regular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8424472-F6D3-64EB-9144-9E843A626795}" name="Sheharyar  Faisal" initials="S" userId="S::sheharyar.beee21pnec@student.nust.edu.pk::e9a8aaf8-9d99-42ac-ae94-7d151f07be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8EB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8/10/relationships/authors" Target="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63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99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f4205b9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f4205b9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04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209" y="760489"/>
            <a:ext cx="5785791" cy="2445476"/>
          </a:xfrm>
        </p:spPr>
        <p:txBody>
          <a:bodyPr anchor="b"/>
          <a:lstStyle>
            <a:lvl1pPr algn="l">
              <a:defRPr sz="49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2209" y="3636348"/>
            <a:ext cx="5785791" cy="814387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143001" y="3428630"/>
            <a:ext cx="72836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238608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2174" y="1672468"/>
            <a:ext cx="6928826" cy="289953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2068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58000" y="1100775"/>
            <a:ext cx="1318846" cy="3471226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86735" y="1100775"/>
            <a:ext cx="5879534" cy="3471226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04535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58" name="Google Shape;58;p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64" name="Google Shape;64;p4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" name="Google Shape;65;p4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6" name="Google Shape;66;p4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" name="Google Shape;67;p4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8" name="Google Shape;68;p4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3661532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489325"/>
            <a:ext cx="6350100" cy="14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1783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sp>
          <p:nvSpPr>
            <p:cNvPr id="12" name="Google Shape;12;p2"/>
            <p:cNvSpPr/>
            <p:nvPr/>
          </p:nvSpPr>
          <p:spPr>
            <a:xfrm>
              <a:off x="816250" y="4703275"/>
              <a:ext cx="7511400" cy="238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8018000" y="4631300"/>
              <a:ext cx="237300" cy="381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>
              <a:hlinkClick r:id="" action="ppaction://hlinkshowjump?jump=nextslide"/>
            </p:cNvPr>
            <p:cNvSpPr/>
            <p:nvPr/>
          </p:nvSpPr>
          <p:spPr>
            <a:xfrm rot="5400000" flipH="1">
              <a:off x="995725" y="4767925"/>
              <a:ext cx="125700" cy="1089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6" name="Google Shape;16;p2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" name="Google Shape;17;p2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" name="Google Shape;18;p2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" name="Google Shape;19;p2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" name="Google Shape;20;p2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1" name="Google Shape;21;p2"/>
          <p:cNvGrpSpPr/>
          <p:nvPr/>
        </p:nvGrpSpPr>
        <p:grpSpPr>
          <a:xfrm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22" name="Google Shape;22;p2"/>
            <p:cNvSpPr/>
            <p:nvPr/>
          </p:nvSpPr>
          <p:spPr>
            <a:xfrm>
              <a:off x="4314650" y="3034025"/>
              <a:ext cx="282000" cy="479525"/>
            </a:xfrm>
            <a:custGeom>
              <a:avLst/>
              <a:gdLst/>
              <a:ahLst/>
              <a:cxnLst/>
              <a:rect l="l" t="t" r="r" b="b"/>
              <a:pathLst>
                <a:path w="11280" h="19181" extrusionOk="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14650" y="3376575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14650" y="3534650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14650" y="3693050"/>
              <a:ext cx="282000" cy="295050"/>
            </a:xfrm>
            <a:custGeom>
              <a:avLst/>
              <a:gdLst/>
              <a:ahLst/>
              <a:cxnLst/>
              <a:rect l="l" t="t" r="r" b="b"/>
              <a:pathLst>
                <a:path w="11280" h="11802" extrusionOk="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14650" y="3851125"/>
              <a:ext cx="282000" cy="295400"/>
            </a:xfrm>
            <a:custGeom>
              <a:avLst/>
              <a:gdLst/>
              <a:ahLst/>
              <a:cxnLst/>
              <a:rect l="l" t="t" r="r" b="b"/>
              <a:pathLst>
                <a:path w="11280" h="11816" extrusionOk="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14650" y="4009550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-169025" y="-407950"/>
            <a:ext cx="9918798" cy="4970349"/>
            <a:chOff x="-169025" y="-407950"/>
            <a:chExt cx="9918798" cy="4970349"/>
          </a:xfrm>
        </p:grpSpPr>
        <p:pic>
          <p:nvPicPr>
            <p:cNvPr id="29" name="Google Shape;2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9025" y="2782275"/>
              <a:ext cx="1621173" cy="1780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oogle Shape;30;p2"/>
            <p:cNvGrpSpPr/>
            <p:nvPr/>
          </p:nvGrpSpPr>
          <p:grpSpPr>
            <a:xfrm>
              <a:off x="295663" y="3326450"/>
              <a:ext cx="691775" cy="691775"/>
              <a:chOff x="1323700" y="2294750"/>
              <a:chExt cx="691775" cy="69177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avLst/>
                <a:gdLst/>
                <a:ahLst/>
                <a:cxnLst/>
                <a:rect l="l" t="t" r="r" b="b"/>
                <a:pathLst>
                  <a:path w="25221" h="25221" extrusionOk="0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avLst/>
                <a:gdLst/>
                <a:ahLst/>
                <a:cxnLst/>
                <a:rect l="l" t="t" r="r" b="b"/>
                <a:pathLst>
                  <a:path w="25982" h="25982" extrusionOk="0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avLst/>
                <a:gdLst/>
                <a:ahLst/>
                <a:cxnLst/>
                <a:rect l="l" t="t" r="r" b="b"/>
                <a:pathLst>
                  <a:path w="25221" h="25221" extrusionOk="0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25967" extrusionOk="0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5" name="Google Shape;3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7050" y="-407950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2"/>
          <p:cNvSpPr/>
          <p:nvPr/>
        </p:nvSpPr>
        <p:spPr>
          <a:xfrm>
            <a:off x="610200" y="499775"/>
            <a:ext cx="299426" cy="299426"/>
          </a:xfrm>
          <a:custGeom>
            <a:avLst/>
            <a:gdLst/>
            <a:ahLst/>
            <a:cxnLst/>
            <a:rect l="l" t="t" r="r" b="b"/>
            <a:pathLst>
              <a:path w="17927" h="17927" extrusionOk="0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751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4047175" y="2806000"/>
            <a:ext cx="43836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56000"/>
            <a:ext cx="1332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>
            <a:spLocks noGrp="1"/>
          </p:cNvSpPr>
          <p:nvPr>
            <p:ph type="pic" idx="3"/>
          </p:nvPr>
        </p:nvSpPr>
        <p:spPr>
          <a:xfrm>
            <a:off x="713225" y="1203600"/>
            <a:ext cx="2760600" cy="2736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1" name="Google Shape;41;p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42" name="Google Shape;42;p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48" name="Google Shape;48;p3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9" name="Google Shape;49;p3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0" name="Google Shape;50;p3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1" name="Google Shape;51;p3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2" name="Google Shape;52;p3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562575" y="377125"/>
            <a:ext cx="448175" cy="448175"/>
          </a:xfrm>
          <a:custGeom>
            <a:avLst/>
            <a:gdLst/>
            <a:ahLst/>
            <a:cxnLst/>
            <a:rect l="l" t="t" r="r" b="b"/>
            <a:pathLst>
              <a:path w="17927" h="17927" extrusionOk="0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131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4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58" name="Google Shape;58;p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64" name="Google Shape;64;p4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" name="Google Shape;65;p4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6" name="Google Shape;66;p4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" name="Google Shape;67;p4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8" name="Google Shape;68;p4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8779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4798772" y="2583575"/>
            <a:ext cx="3058500" cy="14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1286725" y="2583575"/>
            <a:ext cx="3058500" cy="14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3"/>
          </p:nvPr>
        </p:nvSpPr>
        <p:spPr>
          <a:xfrm>
            <a:off x="1286725" y="2210500"/>
            <a:ext cx="30585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4"/>
          </p:nvPr>
        </p:nvSpPr>
        <p:spPr>
          <a:xfrm>
            <a:off x="4798770" y="2210500"/>
            <a:ext cx="30585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75" name="Google Shape;75;p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76" name="Google Shape;76;p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77" name="Google Shape;77;p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82" name="Google Shape;82;p5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3" name="Google Shape;83;p5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4" name="Google Shape;84;p5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5" name="Google Shape;85;p5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6" name="Google Shape;86;p5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7" name="Google Shape;87;p5"/>
          <p:cNvGrpSpPr/>
          <p:nvPr/>
        </p:nvGrpSpPr>
        <p:grpSpPr>
          <a:xfrm>
            <a:off x="213488" y="1086300"/>
            <a:ext cx="462567" cy="2069225"/>
            <a:chOff x="213488" y="1086300"/>
            <a:chExt cx="462567" cy="2069225"/>
          </a:xfrm>
        </p:grpSpPr>
        <p:grpSp>
          <p:nvGrpSpPr>
            <p:cNvPr id="88" name="Google Shape;88;p5"/>
            <p:cNvGrpSpPr/>
            <p:nvPr/>
          </p:nvGrpSpPr>
          <p:grpSpPr>
            <a:xfrm>
              <a:off x="303775" y="1884975"/>
              <a:ext cx="282000" cy="1270550"/>
              <a:chOff x="4314650" y="3034025"/>
              <a:chExt cx="282000" cy="1270550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9181" extrusionOk="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5" extrusionOk="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2" extrusionOk="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6" extrusionOk="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Google Shape;95;p5"/>
            <p:cNvSpPr/>
            <p:nvPr/>
          </p:nvSpPr>
          <p:spPr>
            <a:xfrm>
              <a:off x="213488" y="1086300"/>
              <a:ext cx="462567" cy="462847"/>
            </a:xfrm>
            <a:custGeom>
              <a:avLst/>
              <a:gdLst/>
              <a:ahLst/>
              <a:cxnLst/>
              <a:rect l="l" t="t" r="r" b="b"/>
              <a:pathLst>
                <a:path w="23166" h="23180" extrusionOk="0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5610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99" name="Google Shape;99;p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00" name="Google Shape;100;p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04;p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05" name="Google Shape;105;p6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6" name="Google Shape;106;p6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7" name="Google Shape;107;p6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8" name="Google Shape;108;p6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9" name="Google Shape;109;p6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3877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413" y="-123300"/>
            <a:ext cx="2002724" cy="18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1179850" y="1982600"/>
            <a:ext cx="3364200" cy="22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1179850" y="865800"/>
            <a:ext cx="3364200" cy="11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>
            <a:spLocks noGrp="1"/>
          </p:cNvSpPr>
          <p:nvPr>
            <p:ph type="pic" idx="2"/>
          </p:nvPr>
        </p:nvSpPr>
        <p:spPr>
          <a:xfrm>
            <a:off x="5403050" y="704225"/>
            <a:ext cx="2561100" cy="373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5" name="Google Shape;115;p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16" name="Google Shape;116;p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7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7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22" name="Google Shape;122;p7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3" name="Google Shape;123;p7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4" name="Google Shape;124;p7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5" name="Google Shape;125;p7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6" name="Google Shape;126;p7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7" name="Google Shape;127;p7"/>
          <p:cNvGrpSpPr/>
          <p:nvPr/>
        </p:nvGrpSpPr>
        <p:grpSpPr>
          <a:xfrm flipH="1">
            <a:off x="8430775" y="2919400"/>
            <a:ext cx="282000" cy="1270550"/>
            <a:chOff x="4314650" y="3034025"/>
            <a:chExt cx="282000" cy="1270550"/>
          </a:xfrm>
        </p:grpSpPr>
        <p:sp>
          <p:nvSpPr>
            <p:cNvPr id="128" name="Google Shape;128;p7"/>
            <p:cNvSpPr/>
            <p:nvPr/>
          </p:nvSpPr>
          <p:spPr>
            <a:xfrm>
              <a:off x="4314650" y="3034025"/>
              <a:ext cx="282000" cy="479525"/>
            </a:xfrm>
            <a:custGeom>
              <a:avLst/>
              <a:gdLst/>
              <a:ahLst/>
              <a:cxnLst/>
              <a:rect l="l" t="t" r="r" b="b"/>
              <a:pathLst>
                <a:path w="11280" h="19181" extrusionOk="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4314650" y="3376575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4314650" y="3534650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4314650" y="3693050"/>
              <a:ext cx="282000" cy="295050"/>
            </a:xfrm>
            <a:custGeom>
              <a:avLst/>
              <a:gdLst/>
              <a:ahLst/>
              <a:cxnLst/>
              <a:rect l="l" t="t" r="r" b="b"/>
              <a:pathLst>
                <a:path w="11280" h="11802" extrusionOk="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4314650" y="3851125"/>
              <a:ext cx="282000" cy="295400"/>
            </a:xfrm>
            <a:custGeom>
              <a:avLst/>
              <a:gdLst/>
              <a:ahLst/>
              <a:cxnLst/>
              <a:rect l="l" t="t" r="r" b="b"/>
              <a:pathLst>
                <a:path w="11280" h="11816" extrusionOk="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4314650" y="4009550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8871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6" name="Google Shape;136;p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37" name="Google Shape;137;p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38" name="Google Shape;138;p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43" name="Google Shape;143;p8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4" name="Google Shape;144;p8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5" name="Google Shape;145;p8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6" name="Google Shape;146;p8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7" name="Google Shape;147;p8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148" name="Google Shape;1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6150" y="-178825"/>
            <a:ext cx="1621173" cy="1780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45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174" y="784084"/>
            <a:ext cx="6928826" cy="64316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74" y="1714500"/>
            <a:ext cx="6928826" cy="2857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30024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52" name="Google Shape;152;p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53" name="Google Shape;153;p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54" name="Google Shape;154;p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59" name="Google Shape;159;p9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" name="Google Shape;160;p9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1" name="Google Shape;161;p9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" name="Google Shape;162;p9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3" name="Google Shape;163;p9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164" name="Google Shape;1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14937" y="602400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815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954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88025"/>
            <a:ext cx="6576000" cy="10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subTitle" idx="1"/>
          </p:nvPr>
        </p:nvSpPr>
        <p:spPr>
          <a:xfrm>
            <a:off x="1284000" y="3043275"/>
            <a:ext cx="65760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71" name="Google Shape;171;p1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172" name="Google Shape;172;p1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1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178" name="Google Shape;178;p11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9" name="Google Shape;179;p11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0" name="Google Shape;180;p11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1" name="Google Shape;181;p11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2" name="Google Shape;182;p11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83" name="Google Shape;183;p11"/>
          <p:cNvGrpSpPr/>
          <p:nvPr/>
        </p:nvGrpSpPr>
        <p:grpSpPr>
          <a:xfrm>
            <a:off x="6356390" y="539490"/>
            <a:ext cx="2074385" cy="3734685"/>
            <a:chOff x="6356390" y="539490"/>
            <a:chExt cx="2074385" cy="3734685"/>
          </a:xfrm>
        </p:grpSpPr>
        <p:sp>
          <p:nvSpPr>
            <p:cNvPr id="184" name="Google Shape;184;p11"/>
            <p:cNvSpPr/>
            <p:nvPr/>
          </p:nvSpPr>
          <p:spPr>
            <a:xfrm rot="10800000">
              <a:off x="7982600" y="3826000"/>
              <a:ext cx="448175" cy="448175"/>
            </a:xfrm>
            <a:custGeom>
              <a:avLst/>
              <a:gdLst/>
              <a:ahLst/>
              <a:cxnLst/>
              <a:rect l="l" t="t" r="r" b="b"/>
              <a:pathLst>
                <a:path w="17927" h="17927" extrusionOk="0">
                  <a:moveTo>
                    <a:pt x="1" y="0"/>
                  </a:moveTo>
                  <a:lnTo>
                    <a:pt x="1" y="5985"/>
                  </a:lnTo>
                  <a:lnTo>
                    <a:pt x="1" y="17926"/>
                  </a:lnTo>
                  <a:lnTo>
                    <a:pt x="5986" y="17926"/>
                  </a:lnTo>
                  <a:lnTo>
                    <a:pt x="5986" y="5985"/>
                  </a:lnTo>
                  <a:lnTo>
                    <a:pt x="17927" y="5985"/>
                  </a:lnTo>
                  <a:lnTo>
                    <a:pt x="17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11"/>
            <p:cNvGrpSpPr/>
            <p:nvPr/>
          </p:nvGrpSpPr>
          <p:grpSpPr>
            <a:xfrm>
              <a:off x="6356390" y="539490"/>
              <a:ext cx="1073107" cy="238198"/>
              <a:chOff x="3527475" y="1620225"/>
              <a:chExt cx="1270550" cy="282025"/>
            </a:xfrm>
          </p:grpSpPr>
          <p:sp>
            <p:nvSpPr>
              <p:cNvPr id="186" name="Google Shape;186;p11"/>
              <p:cNvSpPr/>
              <p:nvPr/>
            </p:nvSpPr>
            <p:spPr>
              <a:xfrm>
                <a:off x="4318525" y="1620225"/>
                <a:ext cx="479500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19180" h="11281" extrusionOk="0">
                    <a:moveTo>
                      <a:pt x="7900" y="1"/>
                    </a:moveTo>
                    <a:lnTo>
                      <a:pt x="0" y="11280"/>
                    </a:lnTo>
                    <a:lnTo>
                      <a:pt x="11279" y="11280"/>
                    </a:lnTo>
                    <a:lnTo>
                      <a:pt x="19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>
                <a:off x="4160450" y="1620225"/>
                <a:ext cx="295025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11801" h="11281" extrusionOk="0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>
                <a:off x="4002025" y="1620225"/>
                <a:ext cx="295400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281" extrusionOk="0">
                    <a:moveTo>
                      <a:pt x="7900" y="1"/>
                    </a:moveTo>
                    <a:lnTo>
                      <a:pt x="1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3843950" y="1620225"/>
                <a:ext cx="295050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11281" extrusionOk="0">
                    <a:moveTo>
                      <a:pt x="7901" y="1"/>
                    </a:moveTo>
                    <a:lnTo>
                      <a:pt x="1" y="11280"/>
                    </a:lnTo>
                    <a:lnTo>
                      <a:pt x="3902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>
                <a:off x="3685550" y="1620225"/>
                <a:ext cx="295375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281" extrusionOk="0">
                    <a:moveTo>
                      <a:pt x="7900" y="1"/>
                    </a:moveTo>
                    <a:lnTo>
                      <a:pt x="0" y="11280"/>
                    </a:lnTo>
                    <a:lnTo>
                      <a:pt x="3915" y="1128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>
                <a:off x="3527475" y="1620225"/>
                <a:ext cx="295025" cy="282025"/>
              </a:xfrm>
              <a:custGeom>
                <a:avLst/>
                <a:gdLst/>
                <a:ahLst/>
                <a:cxnLst/>
                <a:rect l="l" t="t" r="r" b="b"/>
                <a:pathLst>
                  <a:path w="11801" h="11281" extrusionOk="0">
                    <a:moveTo>
                      <a:pt x="7900" y="1"/>
                    </a:moveTo>
                    <a:lnTo>
                      <a:pt x="0" y="11280"/>
                    </a:lnTo>
                    <a:lnTo>
                      <a:pt x="3901" y="11280"/>
                    </a:lnTo>
                    <a:lnTo>
                      <a:pt x="118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2" name="Google Shape;19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9250" y="2961475"/>
            <a:ext cx="2002724" cy="1823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838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123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876" y="17827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2" hasCustomPrompt="1"/>
          </p:nvPr>
        </p:nvSpPr>
        <p:spPr>
          <a:xfrm>
            <a:off x="1836663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3" hasCustomPrompt="1"/>
          </p:nvPr>
        </p:nvSpPr>
        <p:spPr>
          <a:xfrm>
            <a:off x="1836663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55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55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6" hasCustomPrompt="1"/>
          </p:nvPr>
        </p:nvSpPr>
        <p:spPr>
          <a:xfrm>
            <a:off x="6572513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7" hasCustomPrompt="1"/>
          </p:nvPr>
        </p:nvSpPr>
        <p:spPr>
          <a:xfrm>
            <a:off x="6572513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1103613" y="1928475"/>
            <a:ext cx="2200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8"/>
          </p:nvPr>
        </p:nvSpPr>
        <p:spPr>
          <a:xfrm>
            <a:off x="3471550" y="1928475"/>
            <a:ext cx="2200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9"/>
          </p:nvPr>
        </p:nvSpPr>
        <p:spPr>
          <a:xfrm>
            <a:off x="5839463" y="1928475"/>
            <a:ext cx="2200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3"/>
          </p:nvPr>
        </p:nvSpPr>
        <p:spPr>
          <a:xfrm>
            <a:off x="1103613" y="3361850"/>
            <a:ext cx="2200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4"/>
          </p:nvPr>
        </p:nvSpPr>
        <p:spPr>
          <a:xfrm>
            <a:off x="3471550" y="3361850"/>
            <a:ext cx="2200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15"/>
          </p:nvPr>
        </p:nvSpPr>
        <p:spPr>
          <a:xfrm>
            <a:off x="5839463" y="3361850"/>
            <a:ext cx="22008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10" name="Google Shape;210;p13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3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13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16" name="Google Shape;216;p13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7" name="Google Shape;217;p13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8" name="Google Shape;218;p13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9" name="Google Shape;219;p13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0" name="Google Shape;220;p13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21" name="Google Shape;221;p13"/>
          <p:cNvGrpSpPr/>
          <p:nvPr/>
        </p:nvGrpSpPr>
        <p:grpSpPr>
          <a:xfrm>
            <a:off x="431225" y="973200"/>
            <a:ext cx="8759925" cy="2382050"/>
            <a:chOff x="431225" y="973200"/>
            <a:chExt cx="8759925" cy="2382050"/>
          </a:xfrm>
        </p:grpSpPr>
        <p:grpSp>
          <p:nvGrpSpPr>
            <p:cNvPr id="222" name="Google Shape;222;p13"/>
            <p:cNvGrpSpPr/>
            <p:nvPr/>
          </p:nvGrpSpPr>
          <p:grpSpPr>
            <a:xfrm>
              <a:off x="431225" y="973200"/>
              <a:ext cx="282000" cy="1270550"/>
              <a:chOff x="4314650" y="3034025"/>
              <a:chExt cx="282000" cy="1270550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9181" extrusionOk="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5" extrusionOk="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2" extrusionOk="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6" extrusionOk="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13"/>
            <p:cNvGrpSpPr/>
            <p:nvPr/>
          </p:nvGrpSpPr>
          <p:grpSpPr>
            <a:xfrm>
              <a:off x="8499375" y="2663475"/>
              <a:ext cx="691775" cy="691775"/>
              <a:chOff x="1323700" y="2294750"/>
              <a:chExt cx="691775" cy="691775"/>
            </a:xfrm>
          </p:grpSpPr>
          <p:sp>
            <p:nvSpPr>
              <p:cNvPr id="230" name="Google Shape;230;p13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avLst/>
                <a:gdLst/>
                <a:ahLst/>
                <a:cxnLst/>
                <a:rect l="l" t="t" r="r" b="b"/>
                <a:pathLst>
                  <a:path w="25221" h="25221" extrusionOk="0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avLst/>
                <a:gdLst/>
                <a:ahLst/>
                <a:cxnLst/>
                <a:rect l="l" t="t" r="r" b="b"/>
                <a:pathLst>
                  <a:path w="25982" h="25982" extrusionOk="0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avLst/>
                <a:gdLst/>
                <a:ahLst/>
                <a:cxnLst/>
                <a:rect l="l" t="t" r="r" b="b"/>
                <a:pathLst>
                  <a:path w="25221" h="25221" extrusionOk="0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25967" extrusionOk="0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9795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grpSp>
        <p:nvGrpSpPr>
          <p:cNvPr id="236" name="Google Shape;236;p14"/>
          <p:cNvGrpSpPr/>
          <p:nvPr/>
        </p:nvGrpSpPr>
        <p:grpSpPr>
          <a:xfrm rot="10800000">
            <a:off x="268675" y="1318850"/>
            <a:ext cx="282000" cy="1270550"/>
            <a:chOff x="4314650" y="3034025"/>
            <a:chExt cx="282000" cy="1270550"/>
          </a:xfrm>
        </p:grpSpPr>
        <p:sp>
          <p:nvSpPr>
            <p:cNvPr id="237" name="Google Shape;237;p14"/>
            <p:cNvSpPr/>
            <p:nvPr/>
          </p:nvSpPr>
          <p:spPr>
            <a:xfrm>
              <a:off x="4314650" y="3034025"/>
              <a:ext cx="282000" cy="479525"/>
            </a:xfrm>
            <a:custGeom>
              <a:avLst/>
              <a:gdLst/>
              <a:ahLst/>
              <a:cxnLst/>
              <a:rect l="l" t="t" r="r" b="b"/>
              <a:pathLst>
                <a:path w="11280" h="19181" extrusionOk="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314650" y="3376575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314650" y="3534650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314650" y="3693050"/>
              <a:ext cx="282000" cy="295050"/>
            </a:xfrm>
            <a:custGeom>
              <a:avLst/>
              <a:gdLst/>
              <a:ahLst/>
              <a:cxnLst/>
              <a:rect l="l" t="t" r="r" b="b"/>
              <a:pathLst>
                <a:path w="11280" h="11802" extrusionOk="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314650" y="3851125"/>
              <a:ext cx="282000" cy="295400"/>
            </a:xfrm>
            <a:custGeom>
              <a:avLst/>
              <a:gdLst/>
              <a:ahLst/>
              <a:cxnLst/>
              <a:rect l="l" t="t" r="r" b="b"/>
              <a:pathLst>
                <a:path w="11280" h="11816" extrusionOk="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314650" y="4009550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4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44" name="Google Shape;244;p14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45" name="Google Shape;245;p14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4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50" name="Google Shape;250;p14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1" name="Google Shape;251;p14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2" name="Google Shape;252;p14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3" name="Google Shape;253;p14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4" name="Google Shape;254;p14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634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15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58" name="Google Shape;258;p15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59" name="Google Shape;259;p15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5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64" name="Google Shape;264;p15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5" name="Google Shape;265;p15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6" name="Google Shape;266;p15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7" name="Google Shape;267;p15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8" name="Google Shape;268;p15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69" name="Google Shape;269;p15"/>
          <p:cNvSpPr/>
          <p:nvPr/>
        </p:nvSpPr>
        <p:spPr>
          <a:xfrm>
            <a:off x="104700" y="1705375"/>
            <a:ext cx="391853" cy="392090"/>
          </a:xfrm>
          <a:custGeom>
            <a:avLst/>
            <a:gdLst/>
            <a:ahLst/>
            <a:cxnLst/>
            <a:rect l="l" t="t" r="r" b="b"/>
            <a:pathLst>
              <a:path w="23166" h="23180" extrusionOk="0">
                <a:moveTo>
                  <a:pt x="5704" y="1"/>
                </a:moveTo>
                <a:lnTo>
                  <a:pt x="1" y="5704"/>
                </a:lnTo>
                <a:lnTo>
                  <a:pt x="5873" y="11590"/>
                </a:lnTo>
                <a:lnTo>
                  <a:pt x="1" y="17476"/>
                </a:lnTo>
                <a:lnTo>
                  <a:pt x="5704" y="23179"/>
                </a:lnTo>
                <a:lnTo>
                  <a:pt x="11576" y="17293"/>
                </a:lnTo>
                <a:lnTo>
                  <a:pt x="17462" y="23179"/>
                </a:lnTo>
                <a:lnTo>
                  <a:pt x="23165" y="17476"/>
                </a:lnTo>
                <a:lnTo>
                  <a:pt x="17279" y="11590"/>
                </a:lnTo>
                <a:lnTo>
                  <a:pt x="23165" y="5704"/>
                </a:lnTo>
                <a:lnTo>
                  <a:pt x="17462" y="1"/>
                </a:lnTo>
                <a:lnTo>
                  <a:pt x="11576" y="5887"/>
                </a:lnTo>
                <a:lnTo>
                  <a:pt x="57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15"/>
          <p:cNvGrpSpPr/>
          <p:nvPr/>
        </p:nvGrpSpPr>
        <p:grpSpPr>
          <a:xfrm>
            <a:off x="8669075" y="2907550"/>
            <a:ext cx="282000" cy="1270550"/>
            <a:chOff x="4314650" y="3034025"/>
            <a:chExt cx="282000" cy="1270550"/>
          </a:xfrm>
        </p:grpSpPr>
        <p:sp>
          <p:nvSpPr>
            <p:cNvPr id="271" name="Google Shape;271;p15"/>
            <p:cNvSpPr/>
            <p:nvPr/>
          </p:nvSpPr>
          <p:spPr>
            <a:xfrm>
              <a:off x="4314650" y="3034025"/>
              <a:ext cx="282000" cy="479525"/>
            </a:xfrm>
            <a:custGeom>
              <a:avLst/>
              <a:gdLst/>
              <a:ahLst/>
              <a:cxnLst/>
              <a:rect l="l" t="t" r="r" b="b"/>
              <a:pathLst>
                <a:path w="11280" h="19181" extrusionOk="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4314650" y="3376575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4314650" y="3534650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4314650" y="3693050"/>
              <a:ext cx="282000" cy="295050"/>
            </a:xfrm>
            <a:custGeom>
              <a:avLst/>
              <a:gdLst/>
              <a:ahLst/>
              <a:cxnLst/>
              <a:rect l="l" t="t" r="r" b="b"/>
              <a:pathLst>
                <a:path w="11280" h="11802" extrusionOk="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4314650" y="3851125"/>
              <a:ext cx="282000" cy="295400"/>
            </a:xfrm>
            <a:custGeom>
              <a:avLst/>
              <a:gdLst/>
              <a:ahLst/>
              <a:cxnLst/>
              <a:rect l="l" t="t" r="r" b="b"/>
              <a:pathLst>
                <a:path w="11280" h="11816" extrusionOk="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4314650" y="4009550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1214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38889" y="2592825"/>
            <a:ext cx="2383774" cy="26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753125" y="1739550"/>
            <a:ext cx="299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1753125" y="2312250"/>
            <a:ext cx="2993700" cy="10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6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282" name="Google Shape;282;p16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283" name="Google Shape;283;p16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" name="Google Shape;287;p16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288" name="Google Shape;288;p16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9" name="Google Shape;289;p16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0" name="Google Shape;290;p16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1" name="Google Shape;291;p16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2" name="Google Shape;292;p16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93" name="Google Shape;293;p16"/>
          <p:cNvGrpSpPr/>
          <p:nvPr/>
        </p:nvGrpSpPr>
        <p:grpSpPr>
          <a:xfrm rot="5400000">
            <a:off x="1207500" y="-236775"/>
            <a:ext cx="282000" cy="1270550"/>
            <a:chOff x="4314650" y="3034025"/>
            <a:chExt cx="282000" cy="1270550"/>
          </a:xfrm>
        </p:grpSpPr>
        <p:sp>
          <p:nvSpPr>
            <p:cNvPr id="294" name="Google Shape;294;p16"/>
            <p:cNvSpPr/>
            <p:nvPr/>
          </p:nvSpPr>
          <p:spPr>
            <a:xfrm>
              <a:off x="4314650" y="3034025"/>
              <a:ext cx="282000" cy="479525"/>
            </a:xfrm>
            <a:custGeom>
              <a:avLst/>
              <a:gdLst/>
              <a:ahLst/>
              <a:cxnLst/>
              <a:rect l="l" t="t" r="r" b="b"/>
              <a:pathLst>
                <a:path w="11280" h="19181" extrusionOk="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314650" y="3376575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314650" y="3534650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314650" y="3693050"/>
              <a:ext cx="282000" cy="295050"/>
            </a:xfrm>
            <a:custGeom>
              <a:avLst/>
              <a:gdLst/>
              <a:ahLst/>
              <a:cxnLst/>
              <a:rect l="l" t="t" r="r" b="b"/>
              <a:pathLst>
                <a:path w="11280" h="11802" extrusionOk="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314650" y="3851125"/>
              <a:ext cx="282000" cy="295400"/>
            </a:xfrm>
            <a:custGeom>
              <a:avLst/>
              <a:gdLst/>
              <a:ahLst/>
              <a:cxnLst/>
              <a:rect l="l" t="t" r="r" b="b"/>
              <a:pathLst>
                <a:path w="11280" h="11816" extrusionOk="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314650" y="4009550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76553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subTitle" idx="1"/>
          </p:nvPr>
        </p:nvSpPr>
        <p:spPr>
          <a:xfrm>
            <a:off x="1014538" y="2685650"/>
            <a:ext cx="22059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2"/>
          </p:nvPr>
        </p:nvSpPr>
        <p:spPr>
          <a:xfrm>
            <a:off x="3468983" y="2685650"/>
            <a:ext cx="22059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subTitle" idx="3"/>
          </p:nvPr>
        </p:nvSpPr>
        <p:spPr>
          <a:xfrm>
            <a:off x="5923397" y="2685650"/>
            <a:ext cx="22059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4"/>
          </p:nvPr>
        </p:nvSpPr>
        <p:spPr>
          <a:xfrm>
            <a:off x="1205788" y="2016375"/>
            <a:ext cx="1823400" cy="7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subTitle" idx="5"/>
          </p:nvPr>
        </p:nvSpPr>
        <p:spPr>
          <a:xfrm>
            <a:off x="3660233" y="2016375"/>
            <a:ext cx="1823400" cy="7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6"/>
          </p:nvPr>
        </p:nvSpPr>
        <p:spPr>
          <a:xfrm>
            <a:off x="6114647" y="2016375"/>
            <a:ext cx="1823400" cy="7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308" name="Google Shape;308;p17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09" name="Google Shape;309;p17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10" name="Google Shape;310;p17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7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7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17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15" name="Google Shape;315;p17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6" name="Google Shape;316;p17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7" name="Google Shape;317;p17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8" name="Google Shape;318;p17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9" name="Google Shape;319;p17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20" name="Google Shape;320;p17"/>
          <p:cNvGrpSpPr/>
          <p:nvPr/>
        </p:nvGrpSpPr>
        <p:grpSpPr>
          <a:xfrm>
            <a:off x="133994" y="1474225"/>
            <a:ext cx="8777381" cy="2335122"/>
            <a:chOff x="133994" y="1474225"/>
            <a:chExt cx="8777381" cy="2335122"/>
          </a:xfrm>
        </p:grpSpPr>
        <p:grpSp>
          <p:nvGrpSpPr>
            <p:cNvPr id="321" name="Google Shape;321;p17"/>
            <p:cNvGrpSpPr/>
            <p:nvPr/>
          </p:nvGrpSpPr>
          <p:grpSpPr>
            <a:xfrm>
              <a:off x="133994" y="3230262"/>
              <a:ext cx="579085" cy="579085"/>
              <a:chOff x="1323700" y="2294750"/>
              <a:chExt cx="691775" cy="691775"/>
            </a:xfrm>
          </p:grpSpPr>
          <p:sp>
            <p:nvSpPr>
              <p:cNvPr id="322" name="Google Shape;322;p17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avLst/>
                <a:gdLst/>
                <a:ahLst/>
                <a:cxnLst/>
                <a:rect l="l" t="t" r="r" b="b"/>
                <a:pathLst>
                  <a:path w="25221" h="25221" extrusionOk="0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avLst/>
                <a:gdLst/>
                <a:ahLst/>
                <a:cxnLst/>
                <a:rect l="l" t="t" r="r" b="b"/>
                <a:pathLst>
                  <a:path w="25982" h="25982" extrusionOk="0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avLst/>
                <a:gdLst/>
                <a:ahLst/>
                <a:cxnLst/>
                <a:rect l="l" t="t" r="r" b="b"/>
                <a:pathLst>
                  <a:path w="25221" h="25221" extrusionOk="0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25967" extrusionOk="0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17"/>
            <p:cNvGrpSpPr/>
            <p:nvPr/>
          </p:nvGrpSpPr>
          <p:grpSpPr>
            <a:xfrm>
              <a:off x="8629375" y="1474225"/>
              <a:ext cx="282000" cy="1270550"/>
              <a:chOff x="4314650" y="3034025"/>
              <a:chExt cx="282000" cy="1270550"/>
            </a:xfrm>
          </p:grpSpPr>
          <p:sp>
            <p:nvSpPr>
              <p:cNvPr id="327" name="Google Shape;327;p17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9181" extrusionOk="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5" extrusionOk="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2" extrusionOk="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6" extrusionOk="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7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14592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8"/>
          <p:cNvSpPr txBox="1">
            <a:spLocks noGrp="1"/>
          </p:cNvSpPr>
          <p:nvPr>
            <p:ph type="subTitle" idx="1"/>
          </p:nvPr>
        </p:nvSpPr>
        <p:spPr>
          <a:xfrm>
            <a:off x="1514688" y="170832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8"/>
          <p:cNvSpPr txBox="1">
            <a:spLocks noGrp="1"/>
          </p:cNvSpPr>
          <p:nvPr>
            <p:ph type="subTitle" idx="2"/>
          </p:nvPr>
        </p:nvSpPr>
        <p:spPr>
          <a:xfrm>
            <a:off x="4818313" y="170832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8"/>
          <p:cNvSpPr txBox="1">
            <a:spLocks noGrp="1"/>
          </p:cNvSpPr>
          <p:nvPr>
            <p:ph type="subTitle" idx="3"/>
          </p:nvPr>
        </p:nvSpPr>
        <p:spPr>
          <a:xfrm>
            <a:off x="1514688" y="336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8"/>
          <p:cNvSpPr txBox="1">
            <a:spLocks noGrp="1"/>
          </p:cNvSpPr>
          <p:nvPr>
            <p:ph type="subTitle" idx="4"/>
          </p:nvPr>
        </p:nvSpPr>
        <p:spPr>
          <a:xfrm>
            <a:off x="4818313" y="33689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8"/>
          <p:cNvSpPr txBox="1">
            <a:spLocks noGrp="1"/>
          </p:cNvSpPr>
          <p:nvPr>
            <p:ph type="subTitle" idx="5"/>
          </p:nvPr>
        </p:nvSpPr>
        <p:spPr>
          <a:xfrm>
            <a:off x="1514688" y="1337575"/>
            <a:ext cx="2811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0" name="Google Shape;340;p18"/>
          <p:cNvSpPr txBox="1">
            <a:spLocks noGrp="1"/>
          </p:cNvSpPr>
          <p:nvPr>
            <p:ph type="subTitle" idx="6"/>
          </p:nvPr>
        </p:nvSpPr>
        <p:spPr>
          <a:xfrm>
            <a:off x="1514688" y="2998225"/>
            <a:ext cx="28482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subTitle" idx="7"/>
          </p:nvPr>
        </p:nvSpPr>
        <p:spPr>
          <a:xfrm>
            <a:off x="4818288" y="1337575"/>
            <a:ext cx="2811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subTitle" idx="8"/>
          </p:nvPr>
        </p:nvSpPr>
        <p:spPr>
          <a:xfrm>
            <a:off x="4818287" y="2998225"/>
            <a:ext cx="28110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343" name="Google Shape;343;p18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44" name="Google Shape;344;p18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45" name="Google Shape;345;p18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8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" name="Google Shape;349;p18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50" name="Google Shape;350;p18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1" name="Google Shape;351;p18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2" name="Google Shape;352;p18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3" name="Google Shape;353;p18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4" name="Google Shape;354;p18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55" name="Google Shape;355;p18"/>
          <p:cNvGrpSpPr/>
          <p:nvPr/>
        </p:nvGrpSpPr>
        <p:grpSpPr>
          <a:xfrm>
            <a:off x="8430775" y="2260363"/>
            <a:ext cx="282000" cy="1270550"/>
            <a:chOff x="4314650" y="3034025"/>
            <a:chExt cx="282000" cy="1270550"/>
          </a:xfrm>
        </p:grpSpPr>
        <p:sp>
          <p:nvSpPr>
            <p:cNvPr id="356" name="Google Shape;356;p18"/>
            <p:cNvSpPr/>
            <p:nvPr/>
          </p:nvSpPr>
          <p:spPr>
            <a:xfrm>
              <a:off x="4314650" y="3034025"/>
              <a:ext cx="282000" cy="479525"/>
            </a:xfrm>
            <a:custGeom>
              <a:avLst/>
              <a:gdLst/>
              <a:ahLst/>
              <a:cxnLst/>
              <a:rect l="l" t="t" r="r" b="b"/>
              <a:pathLst>
                <a:path w="11280" h="19181" extrusionOk="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4314650" y="3376575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4314650" y="3534650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4314650" y="3693050"/>
              <a:ext cx="282000" cy="295050"/>
            </a:xfrm>
            <a:custGeom>
              <a:avLst/>
              <a:gdLst/>
              <a:ahLst/>
              <a:cxnLst/>
              <a:rect l="l" t="t" r="r" b="b"/>
              <a:pathLst>
                <a:path w="11280" h="11802" extrusionOk="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4314650" y="3851125"/>
              <a:ext cx="282000" cy="295400"/>
            </a:xfrm>
            <a:custGeom>
              <a:avLst/>
              <a:gdLst/>
              <a:ahLst/>
              <a:cxnLst/>
              <a:rect l="l" t="t" r="r" b="b"/>
              <a:pathLst>
                <a:path w="11280" h="11816" extrusionOk="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4314650" y="4009550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548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309" y="965666"/>
            <a:ext cx="6213722" cy="2334798"/>
          </a:xfrm>
        </p:spPr>
        <p:txBody>
          <a:bodyPr anchor="t"/>
          <a:lstStyle>
            <a:lvl1pPr>
              <a:defRPr sz="782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308" y="3464781"/>
            <a:ext cx="5791692" cy="110722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54321"/>
      </p:ext>
    </p:extLst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9"/>
          <p:cNvSpPr txBox="1">
            <a:spLocks noGrp="1"/>
          </p:cNvSpPr>
          <p:nvPr>
            <p:ph type="subTitle" idx="1"/>
          </p:nvPr>
        </p:nvSpPr>
        <p:spPr>
          <a:xfrm>
            <a:off x="823075" y="1669471"/>
            <a:ext cx="2199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2"/>
          </p:nvPr>
        </p:nvSpPr>
        <p:spPr>
          <a:xfrm>
            <a:off x="3472291" y="1669449"/>
            <a:ext cx="2199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subTitle" idx="3"/>
          </p:nvPr>
        </p:nvSpPr>
        <p:spPr>
          <a:xfrm>
            <a:off x="823075" y="3325725"/>
            <a:ext cx="2199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4"/>
          </p:nvPr>
        </p:nvSpPr>
        <p:spPr>
          <a:xfrm>
            <a:off x="3472291" y="3325721"/>
            <a:ext cx="2199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subTitle" idx="5"/>
          </p:nvPr>
        </p:nvSpPr>
        <p:spPr>
          <a:xfrm>
            <a:off x="6117332" y="1669449"/>
            <a:ext cx="2199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6"/>
          </p:nvPr>
        </p:nvSpPr>
        <p:spPr>
          <a:xfrm>
            <a:off x="6117332" y="3325721"/>
            <a:ext cx="2199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subTitle" idx="7"/>
          </p:nvPr>
        </p:nvSpPr>
        <p:spPr>
          <a:xfrm>
            <a:off x="827409" y="1296775"/>
            <a:ext cx="219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8"/>
          </p:nvPr>
        </p:nvSpPr>
        <p:spPr>
          <a:xfrm>
            <a:off x="3476458" y="1296775"/>
            <a:ext cx="219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2" name="Google Shape;372;p19"/>
          <p:cNvSpPr txBox="1">
            <a:spLocks noGrp="1"/>
          </p:cNvSpPr>
          <p:nvPr>
            <p:ph type="subTitle" idx="9"/>
          </p:nvPr>
        </p:nvSpPr>
        <p:spPr>
          <a:xfrm>
            <a:off x="6121332" y="1296775"/>
            <a:ext cx="219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subTitle" idx="13"/>
          </p:nvPr>
        </p:nvSpPr>
        <p:spPr>
          <a:xfrm>
            <a:off x="827409" y="2949772"/>
            <a:ext cx="219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4" name="Google Shape;374;p19"/>
          <p:cNvSpPr txBox="1">
            <a:spLocks noGrp="1"/>
          </p:cNvSpPr>
          <p:nvPr>
            <p:ph type="subTitle" idx="14"/>
          </p:nvPr>
        </p:nvSpPr>
        <p:spPr>
          <a:xfrm>
            <a:off x="3476458" y="2949772"/>
            <a:ext cx="219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5"/>
          </p:nvPr>
        </p:nvSpPr>
        <p:spPr>
          <a:xfrm>
            <a:off x="6121332" y="2949772"/>
            <a:ext cx="219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377" name="Google Shape;377;p19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378" name="Google Shape;378;p19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9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383" name="Google Shape;383;p19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4" name="Google Shape;384;p19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5" name="Google Shape;385;p19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6" name="Google Shape;386;p19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7" name="Google Shape;387;p19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88" name="Google Shape;388;p19"/>
          <p:cNvGrpSpPr/>
          <p:nvPr/>
        </p:nvGrpSpPr>
        <p:grpSpPr>
          <a:xfrm>
            <a:off x="309925" y="1623125"/>
            <a:ext cx="8709736" cy="2431899"/>
            <a:chOff x="309925" y="1623125"/>
            <a:chExt cx="8709736" cy="2431899"/>
          </a:xfrm>
        </p:grpSpPr>
        <p:sp>
          <p:nvSpPr>
            <p:cNvPr id="389" name="Google Shape;389;p19"/>
            <p:cNvSpPr/>
            <p:nvPr/>
          </p:nvSpPr>
          <p:spPr>
            <a:xfrm flipH="1">
              <a:off x="8557094" y="1623125"/>
              <a:ext cx="462567" cy="462847"/>
            </a:xfrm>
            <a:custGeom>
              <a:avLst/>
              <a:gdLst/>
              <a:ahLst/>
              <a:cxnLst/>
              <a:rect l="l" t="t" r="r" b="b"/>
              <a:pathLst>
                <a:path w="23166" h="23180" extrusionOk="0">
                  <a:moveTo>
                    <a:pt x="5704" y="1"/>
                  </a:moveTo>
                  <a:lnTo>
                    <a:pt x="1" y="5704"/>
                  </a:lnTo>
                  <a:lnTo>
                    <a:pt x="5873" y="11590"/>
                  </a:lnTo>
                  <a:lnTo>
                    <a:pt x="1" y="17476"/>
                  </a:lnTo>
                  <a:lnTo>
                    <a:pt x="5704" y="23179"/>
                  </a:lnTo>
                  <a:lnTo>
                    <a:pt x="11576" y="17293"/>
                  </a:lnTo>
                  <a:lnTo>
                    <a:pt x="17462" y="23179"/>
                  </a:lnTo>
                  <a:lnTo>
                    <a:pt x="23165" y="17476"/>
                  </a:lnTo>
                  <a:lnTo>
                    <a:pt x="17279" y="11590"/>
                  </a:lnTo>
                  <a:lnTo>
                    <a:pt x="23165" y="5704"/>
                  </a:lnTo>
                  <a:lnTo>
                    <a:pt x="17462" y="1"/>
                  </a:lnTo>
                  <a:lnTo>
                    <a:pt x="11576" y="5887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390;p19"/>
            <p:cNvGrpSpPr/>
            <p:nvPr/>
          </p:nvGrpSpPr>
          <p:grpSpPr>
            <a:xfrm>
              <a:off x="309925" y="2949773"/>
              <a:ext cx="245312" cy="1105251"/>
              <a:chOff x="4314650" y="3034025"/>
              <a:chExt cx="282000" cy="1270550"/>
            </a:xfrm>
          </p:grpSpPr>
          <p:sp>
            <p:nvSpPr>
              <p:cNvPr id="391" name="Google Shape;391;p19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9181" extrusionOk="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5" extrusionOk="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2" extrusionOk="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6" extrusionOk="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7814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0"/>
          <p:cNvGrpSpPr/>
          <p:nvPr/>
        </p:nvGrpSpPr>
        <p:grpSpPr>
          <a:xfrm>
            <a:off x="-429924" y="869275"/>
            <a:ext cx="9971360" cy="2900874"/>
            <a:chOff x="-429924" y="869275"/>
            <a:chExt cx="9971360" cy="2900874"/>
          </a:xfrm>
        </p:grpSpPr>
        <p:pic>
          <p:nvPicPr>
            <p:cNvPr id="399" name="Google Shape;39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429924" y="1152650"/>
              <a:ext cx="2383774" cy="2617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8713" y="869275"/>
              <a:ext cx="2002724" cy="182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20"/>
          <p:cNvSpPr txBox="1">
            <a:spLocks noGrp="1"/>
          </p:cNvSpPr>
          <p:nvPr>
            <p:ph type="title"/>
          </p:nvPr>
        </p:nvSpPr>
        <p:spPr>
          <a:xfrm>
            <a:off x="3017885" y="734650"/>
            <a:ext cx="31083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0"/>
          <p:cNvSpPr txBox="1">
            <a:spLocks noGrp="1"/>
          </p:cNvSpPr>
          <p:nvPr>
            <p:ph type="subTitle" idx="1"/>
          </p:nvPr>
        </p:nvSpPr>
        <p:spPr>
          <a:xfrm>
            <a:off x="3017850" y="1634350"/>
            <a:ext cx="31083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4" name="Google Shape;404;p20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405" name="Google Shape;405;p20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406" name="Google Shape;406;p20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0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0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20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411" name="Google Shape;411;p20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12" name="Google Shape;412;p20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13" name="Google Shape;413;p20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14" name="Google Shape;414;p20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15" name="Google Shape;415;p20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16" name="Google Shape;416;p20"/>
          <p:cNvGrpSpPr/>
          <p:nvPr/>
        </p:nvGrpSpPr>
        <p:grpSpPr>
          <a:xfrm>
            <a:off x="367338" y="2117225"/>
            <a:ext cx="8345438" cy="2072725"/>
            <a:chOff x="367338" y="2117225"/>
            <a:chExt cx="8345438" cy="2072725"/>
          </a:xfrm>
        </p:grpSpPr>
        <p:grpSp>
          <p:nvGrpSpPr>
            <p:cNvPr id="417" name="Google Shape;417;p20"/>
            <p:cNvGrpSpPr/>
            <p:nvPr/>
          </p:nvGrpSpPr>
          <p:grpSpPr>
            <a:xfrm>
              <a:off x="8430775" y="2919400"/>
              <a:ext cx="282000" cy="1270550"/>
              <a:chOff x="4314650" y="3034025"/>
              <a:chExt cx="282000" cy="1270550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4314650" y="3034025"/>
                <a:ext cx="282000" cy="4795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9181" extrusionOk="0">
                    <a:moveTo>
                      <a:pt x="0" y="1"/>
                    </a:moveTo>
                    <a:lnTo>
                      <a:pt x="0" y="11280"/>
                    </a:lnTo>
                    <a:lnTo>
                      <a:pt x="11280" y="19180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0"/>
              <p:cNvSpPr/>
              <p:nvPr/>
            </p:nvSpPr>
            <p:spPr>
              <a:xfrm>
                <a:off x="4314650" y="3376575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0"/>
              <p:cNvSpPr/>
              <p:nvPr/>
            </p:nvSpPr>
            <p:spPr>
              <a:xfrm>
                <a:off x="4314650" y="3534650"/>
                <a:ext cx="282000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5" extrusionOk="0">
                    <a:moveTo>
                      <a:pt x="0" y="0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0"/>
              <p:cNvSpPr/>
              <p:nvPr/>
            </p:nvSpPr>
            <p:spPr>
              <a:xfrm>
                <a:off x="4314650" y="3693050"/>
                <a:ext cx="282000" cy="29505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2" extrusionOk="0">
                    <a:moveTo>
                      <a:pt x="0" y="1"/>
                    </a:moveTo>
                    <a:lnTo>
                      <a:pt x="0" y="3902"/>
                    </a:lnTo>
                    <a:lnTo>
                      <a:pt x="11280" y="11801"/>
                    </a:lnTo>
                    <a:lnTo>
                      <a:pt x="11280" y="79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4314650" y="3851125"/>
                <a:ext cx="28200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16" extrusionOk="0">
                    <a:moveTo>
                      <a:pt x="0" y="1"/>
                    </a:moveTo>
                    <a:lnTo>
                      <a:pt x="0" y="3915"/>
                    </a:lnTo>
                    <a:lnTo>
                      <a:pt x="11280" y="11815"/>
                    </a:lnTo>
                    <a:lnTo>
                      <a:pt x="11280" y="79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4314650" y="4009550"/>
                <a:ext cx="282000" cy="295025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11801" extrusionOk="0">
                    <a:moveTo>
                      <a:pt x="0" y="0"/>
                    </a:moveTo>
                    <a:lnTo>
                      <a:pt x="0" y="3901"/>
                    </a:lnTo>
                    <a:lnTo>
                      <a:pt x="11280" y="11801"/>
                    </a:lnTo>
                    <a:lnTo>
                      <a:pt x="11280" y="7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20"/>
            <p:cNvGrpSpPr/>
            <p:nvPr/>
          </p:nvGrpSpPr>
          <p:grpSpPr>
            <a:xfrm>
              <a:off x="367338" y="2117225"/>
              <a:ext cx="691775" cy="691775"/>
              <a:chOff x="1323700" y="2294750"/>
              <a:chExt cx="691775" cy="691775"/>
            </a:xfrm>
          </p:grpSpPr>
          <p:sp>
            <p:nvSpPr>
              <p:cNvPr id="425" name="Google Shape;425;p20"/>
              <p:cNvSpPr/>
              <p:nvPr/>
            </p:nvSpPr>
            <p:spPr>
              <a:xfrm>
                <a:off x="1375450" y="2304250"/>
                <a:ext cx="630525" cy="630525"/>
              </a:xfrm>
              <a:custGeom>
                <a:avLst/>
                <a:gdLst/>
                <a:ahLst/>
                <a:cxnLst/>
                <a:rect l="l" t="t" r="r" b="b"/>
                <a:pathLst>
                  <a:path w="25221" h="25221" extrusionOk="0">
                    <a:moveTo>
                      <a:pt x="4056" y="1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0" y="21165"/>
                    </a:lnTo>
                    <a:lnTo>
                      <a:pt x="16673" y="12618"/>
                    </a:lnTo>
                    <a:lnTo>
                      <a:pt x="25220" y="4056"/>
                    </a:lnTo>
                    <a:lnTo>
                      <a:pt x="21165" y="1"/>
                    </a:lnTo>
                    <a:lnTo>
                      <a:pt x="12603" y="8548"/>
                    </a:lnTo>
                    <a:lnTo>
                      <a:pt x="4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1365925" y="2294750"/>
                <a:ext cx="649550" cy="649550"/>
              </a:xfrm>
              <a:custGeom>
                <a:avLst/>
                <a:gdLst/>
                <a:ahLst/>
                <a:cxnLst/>
                <a:rect l="l" t="t" r="r" b="b"/>
                <a:pathLst>
                  <a:path w="25982" h="25982" extrusionOk="0">
                    <a:moveTo>
                      <a:pt x="21546" y="747"/>
                    </a:moveTo>
                    <a:lnTo>
                      <a:pt x="25249" y="4436"/>
                    </a:lnTo>
                    <a:lnTo>
                      <a:pt x="16688" y="12984"/>
                    </a:lnTo>
                    <a:lnTo>
                      <a:pt x="25249" y="21531"/>
                    </a:lnTo>
                    <a:lnTo>
                      <a:pt x="21546" y="25235"/>
                    </a:lnTo>
                    <a:lnTo>
                      <a:pt x="12984" y="16673"/>
                    </a:lnTo>
                    <a:lnTo>
                      <a:pt x="4451" y="25235"/>
                    </a:lnTo>
                    <a:lnTo>
                      <a:pt x="747" y="21545"/>
                    </a:lnTo>
                    <a:lnTo>
                      <a:pt x="9295" y="12998"/>
                    </a:lnTo>
                    <a:lnTo>
                      <a:pt x="747" y="4436"/>
                    </a:lnTo>
                    <a:lnTo>
                      <a:pt x="4437" y="747"/>
                    </a:lnTo>
                    <a:lnTo>
                      <a:pt x="12984" y="9308"/>
                    </a:lnTo>
                    <a:lnTo>
                      <a:pt x="21546" y="747"/>
                    </a:lnTo>
                    <a:close/>
                    <a:moveTo>
                      <a:pt x="4437" y="0"/>
                    </a:moveTo>
                    <a:lnTo>
                      <a:pt x="1" y="4436"/>
                    </a:lnTo>
                    <a:lnTo>
                      <a:pt x="8562" y="12998"/>
                    </a:lnTo>
                    <a:lnTo>
                      <a:pt x="1" y="21545"/>
                    </a:lnTo>
                    <a:lnTo>
                      <a:pt x="4437" y="25981"/>
                    </a:lnTo>
                    <a:lnTo>
                      <a:pt x="12984" y="17419"/>
                    </a:lnTo>
                    <a:lnTo>
                      <a:pt x="21546" y="25981"/>
                    </a:lnTo>
                    <a:lnTo>
                      <a:pt x="25982" y="21545"/>
                    </a:lnTo>
                    <a:lnTo>
                      <a:pt x="17434" y="12998"/>
                    </a:lnTo>
                    <a:lnTo>
                      <a:pt x="25982" y="4436"/>
                    </a:lnTo>
                    <a:lnTo>
                      <a:pt x="21546" y="0"/>
                    </a:lnTo>
                    <a:lnTo>
                      <a:pt x="12984" y="8562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1333200" y="2346500"/>
                <a:ext cx="630525" cy="630525"/>
              </a:xfrm>
              <a:custGeom>
                <a:avLst/>
                <a:gdLst/>
                <a:ahLst/>
                <a:cxnLst/>
                <a:rect l="l" t="t" r="r" b="b"/>
                <a:pathLst>
                  <a:path w="25221" h="25221" extrusionOk="0">
                    <a:moveTo>
                      <a:pt x="4056" y="0"/>
                    </a:moveTo>
                    <a:lnTo>
                      <a:pt x="0" y="4056"/>
                    </a:lnTo>
                    <a:lnTo>
                      <a:pt x="8548" y="12618"/>
                    </a:lnTo>
                    <a:lnTo>
                      <a:pt x="0" y="21165"/>
                    </a:lnTo>
                    <a:lnTo>
                      <a:pt x="4056" y="25221"/>
                    </a:lnTo>
                    <a:lnTo>
                      <a:pt x="12603" y="16673"/>
                    </a:lnTo>
                    <a:lnTo>
                      <a:pt x="21165" y="25221"/>
                    </a:lnTo>
                    <a:lnTo>
                      <a:pt x="25221" y="21165"/>
                    </a:lnTo>
                    <a:lnTo>
                      <a:pt x="16673" y="12618"/>
                    </a:lnTo>
                    <a:lnTo>
                      <a:pt x="25221" y="4056"/>
                    </a:lnTo>
                    <a:lnTo>
                      <a:pt x="21165" y="0"/>
                    </a:lnTo>
                    <a:lnTo>
                      <a:pt x="12603" y="8548"/>
                    </a:lnTo>
                    <a:lnTo>
                      <a:pt x="40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1323700" y="2337350"/>
                <a:ext cx="649525" cy="6491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25967" extrusionOk="0">
                    <a:moveTo>
                      <a:pt x="21531" y="733"/>
                    </a:moveTo>
                    <a:lnTo>
                      <a:pt x="25220" y="4422"/>
                    </a:lnTo>
                    <a:lnTo>
                      <a:pt x="16673" y="12984"/>
                    </a:lnTo>
                    <a:lnTo>
                      <a:pt x="25234" y="21531"/>
                    </a:lnTo>
                    <a:lnTo>
                      <a:pt x="21545" y="25221"/>
                    </a:lnTo>
                    <a:lnTo>
                      <a:pt x="12983" y="16673"/>
                    </a:lnTo>
                    <a:lnTo>
                      <a:pt x="4450" y="25221"/>
                    </a:lnTo>
                    <a:lnTo>
                      <a:pt x="746" y="21531"/>
                    </a:lnTo>
                    <a:lnTo>
                      <a:pt x="9294" y="12984"/>
                    </a:lnTo>
                    <a:lnTo>
                      <a:pt x="732" y="4422"/>
                    </a:lnTo>
                    <a:lnTo>
                      <a:pt x="4436" y="747"/>
                    </a:lnTo>
                    <a:lnTo>
                      <a:pt x="12983" y="9294"/>
                    </a:lnTo>
                    <a:lnTo>
                      <a:pt x="21531" y="733"/>
                    </a:lnTo>
                    <a:close/>
                    <a:moveTo>
                      <a:pt x="4436" y="0"/>
                    </a:moveTo>
                    <a:lnTo>
                      <a:pt x="0" y="4422"/>
                    </a:lnTo>
                    <a:lnTo>
                      <a:pt x="8548" y="12984"/>
                    </a:lnTo>
                    <a:lnTo>
                      <a:pt x="0" y="21531"/>
                    </a:lnTo>
                    <a:lnTo>
                      <a:pt x="4436" y="25967"/>
                    </a:lnTo>
                    <a:lnTo>
                      <a:pt x="12983" y="17419"/>
                    </a:lnTo>
                    <a:lnTo>
                      <a:pt x="21545" y="25967"/>
                    </a:lnTo>
                    <a:lnTo>
                      <a:pt x="25981" y="21531"/>
                    </a:lnTo>
                    <a:lnTo>
                      <a:pt x="17433" y="12984"/>
                    </a:lnTo>
                    <a:lnTo>
                      <a:pt x="25967" y="4422"/>
                    </a:lnTo>
                    <a:lnTo>
                      <a:pt x="21545" y="0"/>
                    </a:lnTo>
                    <a:lnTo>
                      <a:pt x="12983" y="8548"/>
                    </a:lnTo>
                    <a:lnTo>
                      <a:pt x="4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9882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1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431" name="Google Shape;431;p21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432" name="Google Shape;432;p21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1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1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21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437" name="Google Shape;437;p21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8" name="Google Shape;438;p21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9" name="Google Shape;439;p21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40" name="Google Shape;440;p21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41" name="Google Shape;441;p21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42" name="Google Shape;442;p21"/>
          <p:cNvGrpSpPr/>
          <p:nvPr/>
        </p:nvGrpSpPr>
        <p:grpSpPr>
          <a:xfrm>
            <a:off x="518200" y="1466673"/>
            <a:ext cx="245312" cy="1105251"/>
            <a:chOff x="4314650" y="3034025"/>
            <a:chExt cx="282000" cy="1270550"/>
          </a:xfrm>
        </p:grpSpPr>
        <p:sp>
          <p:nvSpPr>
            <p:cNvPr id="443" name="Google Shape;443;p21"/>
            <p:cNvSpPr/>
            <p:nvPr/>
          </p:nvSpPr>
          <p:spPr>
            <a:xfrm>
              <a:off x="4314650" y="3034025"/>
              <a:ext cx="282000" cy="479525"/>
            </a:xfrm>
            <a:custGeom>
              <a:avLst/>
              <a:gdLst/>
              <a:ahLst/>
              <a:cxnLst/>
              <a:rect l="l" t="t" r="r" b="b"/>
              <a:pathLst>
                <a:path w="11280" h="19181" extrusionOk="0">
                  <a:moveTo>
                    <a:pt x="0" y="1"/>
                  </a:moveTo>
                  <a:lnTo>
                    <a:pt x="0" y="11280"/>
                  </a:lnTo>
                  <a:lnTo>
                    <a:pt x="11280" y="19180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4314650" y="3376575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314650" y="3534650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0" y="0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314650" y="3693050"/>
              <a:ext cx="282000" cy="295050"/>
            </a:xfrm>
            <a:custGeom>
              <a:avLst/>
              <a:gdLst/>
              <a:ahLst/>
              <a:cxnLst/>
              <a:rect l="l" t="t" r="r" b="b"/>
              <a:pathLst>
                <a:path w="11280" h="11802" extrusionOk="0">
                  <a:moveTo>
                    <a:pt x="0" y="1"/>
                  </a:moveTo>
                  <a:lnTo>
                    <a:pt x="0" y="3902"/>
                  </a:lnTo>
                  <a:lnTo>
                    <a:pt x="11280" y="11801"/>
                  </a:lnTo>
                  <a:lnTo>
                    <a:pt x="11280" y="79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4314650" y="3851125"/>
              <a:ext cx="282000" cy="295400"/>
            </a:xfrm>
            <a:custGeom>
              <a:avLst/>
              <a:gdLst/>
              <a:ahLst/>
              <a:cxnLst/>
              <a:rect l="l" t="t" r="r" b="b"/>
              <a:pathLst>
                <a:path w="11280" h="11816" extrusionOk="0">
                  <a:moveTo>
                    <a:pt x="0" y="1"/>
                  </a:moveTo>
                  <a:lnTo>
                    <a:pt x="0" y="3915"/>
                  </a:lnTo>
                  <a:lnTo>
                    <a:pt x="11280" y="11815"/>
                  </a:lnTo>
                  <a:lnTo>
                    <a:pt x="11280" y="79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4314650" y="4009550"/>
              <a:ext cx="282000" cy="295025"/>
            </a:xfrm>
            <a:custGeom>
              <a:avLst/>
              <a:gdLst/>
              <a:ahLst/>
              <a:cxnLst/>
              <a:rect l="l" t="t" r="r" b="b"/>
              <a:pathLst>
                <a:path w="11280" h="11801" extrusionOk="0">
                  <a:moveTo>
                    <a:pt x="0" y="0"/>
                  </a:moveTo>
                  <a:lnTo>
                    <a:pt x="0" y="3901"/>
                  </a:lnTo>
                  <a:lnTo>
                    <a:pt x="11280" y="11801"/>
                  </a:lnTo>
                  <a:lnTo>
                    <a:pt x="11280" y="7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21"/>
          <p:cNvSpPr/>
          <p:nvPr/>
        </p:nvSpPr>
        <p:spPr>
          <a:xfrm>
            <a:off x="562575" y="377125"/>
            <a:ext cx="448175" cy="448175"/>
          </a:xfrm>
          <a:custGeom>
            <a:avLst/>
            <a:gdLst/>
            <a:ahLst/>
            <a:cxnLst/>
            <a:rect l="l" t="t" r="r" b="b"/>
            <a:pathLst>
              <a:path w="17927" h="17927" extrusionOk="0">
                <a:moveTo>
                  <a:pt x="1" y="0"/>
                </a:moveTo>
                <a:lnTo>
                  <a:pt x="1" y="5985"/>
                </a:lnTo>
                <a:lnTo>
                  <a:pt x="1" y="17926"/>
                </a:lnTo>
                <a:lnTo>
                  <a:pt x="5986" y="17926"/>
                </a:lnTo>
                <a:lnTo>
                  <a:pt x="5986" y="5985"/>
                </a:lnTo>
                <a:lnTo>
                  <a:pt x="17927" y="5985"/>
                </a:lnTo>
                <a:lnTo>
                  <a:pt x="17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55097" y="228377"/>
            <a:ext cx="2665774" cy="2427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61081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89499" y="1907625"/>
            <a:ext cx="2762949" cy="3033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2"/>
          <p:cNvGrpSpPr/>
          <p:nvPr/>
        </p:nvGrpSpPr>
        <p:grpSpPr>
          <a:xfrm>
            <a:off x="816250" y="4703275"/>
            <a:ext cx="7511400" cy="238200"/>
            <a:chOff x="816250" y="4703275"/>
            <a:chExt cx="7511400" cy="238200"/>
          </a:xfrm>
        </p:grpSpPr>
        <p:grpSp>
          <p:nvGrpSpPr>
            <p:cNvPr id="454" name="Google Shape;454;p22"/>
            <p:cNvGrpSpPr/>
            <p:nvPr/>
          </p:nvGrpSpPr>
          <p:grpSpPr>
            <a:xfrm>
              <a:off x="816250" y="4703275"/>
              <a:ext cx="7511400" cy="238200"/>
              <a:chOff x="816250" y="4630450"/>
              <a:chExt cx="7511400" cy="238200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816250" y="4630450"/>
                <a:ext cx="7511400" cy="2382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 rot="5400000">
                <a:off x="8018000" y="4558475"/>
                <a:ext cx="237300" cy="381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2">
                <a:hlinkClick r:id="" action="ppaction://hlinkshowjump?jump=previousslide"/>
              </p:cNvPr>
              <p:cNvSpPr/>
              <p:nvPr/>
            </p:nvSpPr>
            <p:spPr>
              <a:xfrm rot="-5400000">
                <a:off x="892550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2">
                <a:hlinkClick r:id="" action="ppaction://hlinkshowjump?jump=nextslide"/>
              </p:cNvPr>
              <p:cNvSpPr/>
              <p:nvPr/>
            </p:nvSpPr>
            <p:spPr>
              <a:xfrm rot="5400000" flipH="1">
                <a:off x="1084525" y="4695100"/>
                <a:ext cx="125700" cy="1089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22"/>
            <p:cNvGrpSpPr/>
            <p:nvPr/>
          </p:nvGrpSpPr>
          <p:grpSpPr>
            <a:xfrm>
              <a:off x="8051978" y="4744266"/>
              <a:ext cx="158283" cy="156216"/>
              <a:chOff x="8058597" y="4744266"/>
              <a:chExt cx="158283" cy="156216"/>
            </a:xfrm>
          </p:grpSpPr>
          <p:sp>
            <p:nvSpPr>
              <p:cNvPr id="460" name="Google Shape;460;p22">
                <a:hlinkClick r:id="" action="ppaction://hlinkshowjump?jump=firstslide"/>
              </p:cNvPr>
              <p:cNvSpPr/>
              <p:nvPr/>
            </p:nvSpPr>
            <p:spPr>
              <a:xfrm>
                <a:off x="8170770" y="4753449"/>
                <a:ext cx="26957" cy="25369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61" name="Google Shape;461;p22">
                <a:hlinkClick r:id="" action="ppaction://hlinkshowjump?jump=firstslide"/>
              </p:cNvPr>
              <p:cNvSpPr/>
              <p:nvPr/>
            </p:nvSpPr>
            <p:spPr>
              <a:xfrm>
                <a:off x="8120106" y="4854105"/>
                <a:ext cx="36618" cy="4637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62" name="Google Shape;462;p22">
                <a:hlinkClick r:id="" action="ppaction://hlinkshowjump?jump=firstslide"/>
              </p:cNvPr>
              <p:cNvSpPr/>
              <p:nvPr/>
            </p:nvSpPr>
            <p:spPr>
              <a:xfrm>
                <a:off x="8128941" y="4808344"/>
                <a:ext cx="18309" cy="18309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63" name="Google Shape;463;p22">
                <a:hlinkClick r:id="" action="ppaction://hlinkshowjump?jump=firstslide"/>
              </p:cNvPr>
              <p:cNvSpPr/>
              <p:nvPr/>
            </p:nvSpPr>
            <p:spPr>
              <a:xfrm>
                <a:off x="8058597" y="4744266"/>
                <a:ext cx="158283" cy="77103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64" name="Google Shape;464;p22">
                <a:hlinkClick r:id="" action="ppaction://hlinkshowjump?jump=firstslide"/>
              </p:cNvPr>
              <p:cNvSpPr/>
              <p:nvPr/>
            </p:nvSpPr>
            <p:spPr>
              <a:xfrm>
                <a:off x="8077733" y="4777545"/>
                <a:ext cx="119889" cy="122937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65" name="Google Shape;465;p22"/>
          <p:cNvGrpSpPr/>
          <p:nvPr/>
        </p:nvGrpSpPr>
        <p:grpSpPr>
          <a:xfrm>
            <a:off x="367325" y="3104925"/>
            <a:ext cx="691775" cy="691775"/>
            <a:chOff x="1323700" y="2294750"/>
            <a:chExt cx="691775" cy="691775"/>
          </a:xfrm>
        </p:grpSpPr>
        <p:sp>
          <p:nvSpPr>
            <p:cNvPr id="466" name="Google Shape;466;p22"/>
            <p:cNvSpPr/>
            <p:nvPr/>
          </p:nvSpPr>
          <p:spPr>
            <a:xfrm>
              <a:off x="1375450" y="2304250"/>
              <a:ext cx="630525" cy="630525"/>
            </a:xfrm>
            <a:custGeom>
              <a:avLst/>
              <a:gdLst/>
              <a:ahLst/>
              <a:cxnLst/>
              <a:rect l="l" t="t" r="r" b="b"/>
              <a:pathLst>
                <a:path w="25221" h="25221" extrusionOk="0">
                  <a:moveTo>
                    <a:pt x="4056" y="1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0" y="21165"/>
                  </a:lnTo>
                  <a:lnTo>
                    <a:pt x="16673" y="12618"/>
                  </a:lnTo>
                  <a:lnTo>
                    <a:pt x="25220" y="4056"/>
                  </a:lnTo>
                  <a:lnTo>
                    <a:pt x="21165" y="1"/>
                  </a:lnTo>
                  <a:lnTo>
                    <a:pt x="12603" y="8548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1365925" y="2294750"/>
              <a:ext cx="649550" cy="649550"/>
            </a:xfrm>
            <a:custGeom>
              <a:avLst/>
              <a:gdLst/>
              <a:ahLst/>
              <a:cxnLst/>
              <a:rect l="l" t="t" r="r" b="b"/>
              <a:pathLst>
                <a:path w="25982" h="25982" extrusionOk="0">
                  <a:moveTo>
                    <a:pt x="21546" y="747"/>
                  </a:moveTo>
                  <a:lnTo>
                    <a:pt x="25249" y="4436"/>
                  </a:lnTo>
                  <a:lnTo>
                    <a:pt x="16688" y="12984"/>
                  </a:lnTo>
                  <a:lnTo>
                    <a:pt x="25249" y="21531"/>
                  </a:lnTo>
                  <a:lnTo>
                    <a:pt x="21546" y="25235"/>
                  </a:lnTo>
                  <a:lnTo>
                    <a:pt x="12984" y="16673"/>
                  </a:lnTo>
                  <a:lnTo>
                    <a:pt x="4451" y="25235"/>
                  </a:lnTo>
                  <a:lnTo>
                    <a:pt x="747" y="21545"/>
                  </a:lnTo>
                  <a:lnTo>
                    <a:pt x="9295" y="12998"/>
                  </a:lnTo>
                  <a:lnTo>
                    <a:pt x="747" y="4436"/>
                  </a:lnTo>
                  <a:lnTo>
                    <a:pt x="4437" y="747"/>
                  </a:lnTo>
                  <a:lnTo>
                    <a:pt x="12984" y="9308"/>
                  </a:lnTo>
                  <a:lnTo>
                    <a:pt x="21546" y="747"/>
                  </a:lnTo>
                  <a:close/>
                  <a:moveTo>
                    <a:pt x="4437" y="0"/>
                  </a:moveTo>
                  <a:lnTo>
                    <a:pt x="1" y="4436"/>
                  </a:lnTo>
                  <a:lnTo>
                    <a:pt x="8562" y="12998"/>
                  </a:lnTo>
                  <a:lnTo>
                    <a:pt x="1" y="21545"/>
                  </a:lnTo>
                  <a:lnTo>
                    <a:pt x="4437" y="25981"/>
                  </a:lnTo>
                  <a:lnTo>
                    <a:pt x="12984" y="17419"/>
                  </a:lnTo>
                  <a:lnTo>
                    <a:pt x="21546" y="25981"/>
                  </a:lnTo>
                  <a:lnTo>
                    <a:pt x="25982" y="21545"/>
                  </a:lnTo>
                  <a:lnTo>
                    <a:pt x="17434" y="12998"/>
                  </a:lnTo>
                  <a:lnTo>
                    <a:pt x="25982" y="4436"/>
                  </a:lnTo>
                  <a:lnTo>
                    <a:pt x="21546" y="0"/>
                  </a:lnTo>
                  <a:lnTo>
                    <a:pt x="12984" y="8562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1333200" y="2346500"/>
              <a:ext cx="630525" cy="630525"/>
            </a:xfrm>
            <a:custGeom>
              <a:avLst/>
              <a:gdLst/>
              <a:ahLst/>
              <a:cxnLst/>
              <a:rect l="l" t="t" r="r" b="b"/>
              <a:pathLst>
                <a:path w="25221" h="25221" extrusionOk="0">
                  <a:moveTo>
                    <a:pt x="4056" y="0"/>
                  </a:moveTo>
                  <a:lnTo>
                    <a:pt x="0" y="4056"/>
                  </a:lnTo>
                  <a:lnTo>
                    <a:pt x="8548" y="12618"/>
                  </a:lnTo>
                  <a:lnTo>
                    <a:pt x="0" y="21165"/>
                  </a:lnTo>
                  <a:lnTo>
                    <a:pt x="4056" y="25221"/>
                  </a:lnTo>
                  <a:lnTo>
                    <a:pt x="12603" y="16673"/>
                  </a:lnTo>
                  <a:lnTo>
                    <a:pt x="21165" y="25221"/>
                  </a:lnTo>
                  <a:lnTo>
                    <a:pt x="25221" y="21165"/>
                  </a:lnTo>
                  <a:lnTo>
                    <a:pt x="16673" y="12618"/>
                  </a:lnTo>
                  <a:lnTo>
                    <a:pt x="25221" y="4056"/>
                  </a:lnTo>
                  <a:lnTo>
                    <a:pt x="21165" y="0"/>
                  </a:lnTo>
                  <a:lnTo>
                    <a:pt x="12603" y="8548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1323700" y="2337350"/>
              <a:ext cx="649525" cy="649175"/>
            </a:xfrm>
            <a:custGeom>
              <a:avLst/>
              <a:gdLst/>
              <a:ahLst/>
              <a:cxnLst/>
              <a:rect l="l" t="t" r="r" b="b"/>
              <a:pathLst>
                <a:path w="25981" h="25967" extrusionOk="0">
                  <a:moveTo>
                    <a:pt x="21531" y="733"/>
                  </a:moveTo>
                  <a:lnTo>
                    <a:pt x="25220" y="4422"/>
                  </a:lnTo>
                  <a:lnTo>
                    <a:pt x="16673" y="12984"/>
                  </a:lnTo>
                  <a:lnTo>
                    <a:pt x="25234" y="21531"/>
                  </a:lnTo>
                  <a:lnTo>
                    <a:pt x="21545" y="25221"/>
                  </a:lnTo>
                  <a:lnTo>
                    <a:pt x="12983" y="16673"/>
                  </a:lnTo>
                  <a:lnTo>
                    <a:pt x="4450" y="25221"/>
                  </a:lnTo>
                  <a:lnTo>
                    <a:pt x="746" y="21531"/>
                  </a:lnTo>
                  <a:lnTo>
                    <a:pt x="9294" y="12984"/>
                  </a:lnTo>
                  <a:lnTo>
                    <a:pt x="732" y="4422"/>
                  </a:lnTo>
                  <a:lnTo>
                    <a:pt x="4436" y="747"/>
                  </a:lnTo>
                  <a:lnTo>
                    <a:pt x="12983" y="9294"/>
                  </a:lnTo>
                  <a:lnTo>
                    <a:pt x="21531" y="733"/>
                  </a:lnTo>
                  <a:close/>
                  <a:moveTo>
                    <a:pt x="4436" y="0"/>
                  </a:moveTo>
                  <a:lnTo>
                    <a:pt x="0" y="4422"/>
                  </a:lnTo>
                  <a:lnTo>
                    <a:pt x="8548" y="12984"/>
                  </a:lnTo>
                  <a:lnTo>
                    <a:pt x="0" y="21531"/>
                  </a:lnTo>
                  <a:lnTo>
                    <a:pt x="4436" y="25967"/>
                  </a:lnTo>
                  <a:lnTo>
                    <a:pt x="12983" y="17419"/>
                  </a:lnTo>
                  <a:lnTo>
                    <a:pt x="21545" y="25967"/>
                  </a:lnTo>
                  <a:lnTo>
                    <a:pt x="25981" y="21531"/>
                  </a:lnTo>
                  <a:lnTo>
                    <a:pt x="17433" y="12984"/>
                  </a:lnTo>
                  <a:lnTo>
                    <a:pt x="25967" y="4422"/>
                  </a:lnTo>
                  <a:lnTo>
                    <a:pt x="21545" y="0"/>
                  </a:lnTo>
                  <a:lnTo>
                    <a:pt x="12983" y="8548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0" name="Google Shape;4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00" y="-1096825"/>
            <a:ext cx="2795599" cy="280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30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174" y="760058"/>
            <a:ext cx="6928826" cy="6671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2175" y="1601674"/>
            <a:ext cx="3371850" cy="29703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601674"/>
            <a:ext cx="3371850" cy="29703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34985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174" y="809363"/>
            <a:ext cx="6928826" cy="617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76" y="1509913"/>
            <a:ext cx="3371849" cy="52817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2175" y="2286000"/>
            <a:ext cx="3371850" cy="228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509912"/>
            <a:ext cx="3371850" cy="52817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286000"/>
            <a:ext cx="3371850" cy="228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4703046" y="2157497"/>
            <a:ext cx="72836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878879" y="3444305"/>
            <a:ext cx="606197" cy="2922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143001" y="2157497"/>
            <a:ext cx="72836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680306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56374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32487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05" y="1169208"/>
            <a:ext cx="2459767" cy="1398147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1" y="571500"/>
            <a:ext cx="4000499" cy="4000500"/>
          </a:xfrm>
        </p:spPr>
        <p:txBody>
          <a:bodyPr anchor="ctr">
            <a:normAutofit/>
          </a:bodyPr>
          <a:lstStyle>
            <a:lvl1pPr>
              <a:defRPr sz="4978">
                <a:solidFill>
                  <a:schemeClr val="tx1"/>
                </a:solidFill>
              </a:defRPr>
            </a:lvl1pPr>
            <a:lvl2pPr>
              <a:defRPr sz="4267">
                <a:solidFill>
                  <a:schemeClr val="tx1"/>
                </a:solidFill>
              </a:defRPr>
            </a:lvl2pPr>
            <a:lvl3pPr>
              <a:defRPr sz="3556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2806" y="2737262"/>
            <a:ext cx="2424822" cy="1450204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7353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157" y="1037344"/>
            <a:ext cx="2467415" cy="1534406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000501" y="571500"/>
            <a:ext cx="4000499" cy="4000500"/>
          </a:xfrm>
        </p:spPr>
        <p:txBody>
          <a:bodyPr anchor="t"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5158" y="2737262"/>
            <a:ext cx="2432469" cy="1263238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56019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174" y="781216"/>
            <a:ext cx="6928826" cy="6460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74" y="1714500"/>
            <a:ext cx="6928826" cy="2857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853316" y="3668489"/>
            <a:ext cx="200497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7854766" y="1207420"/>
            <a:ext cx="20020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681" y="2414890"/>
            <a:ext cx="472240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44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00" userDrawn="1">
          <p15:clr>
            <a:srgbClr val="F26B43"/>
          </p15:clr>
        </p15:guide>
        <p15:guide id="4" pos="5040" userDrawn="1">
          <p15:clr>
            <a:srgbClr val="F26B43"/>
          </p15:clr>
        </p15:guide>
        <p15:guide id="16" pos="360" userDrawn="1">
          <p15:clr>
            <a:srgbClr val="F26B43"/>
          </p15:clr>
        </p15:guide>
        <p15:guide id="23" orient="horz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3725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1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3"/>
          <p:cNvSpPr txBox="1">
            <a:spLocks noGrp="1"/>
          </p:cNvSpPr>
          <p:nvPr>
            <p:ph type="ctrTitle"/>
          </p:nvPr>
        </p:nvSpPr>
        <p:spPr>
          <a:xfrm>
            <a:off x="278952" y="1464676"/>
            <a:ext cx="8594071" cy="834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kern="1200" cap="all" spc="600">
                <a:solidFill>
                  <a:srgbClr val="FFFFFF"/>
                </a:solidFill>
                <a:latin typeface="Calibri"/>
                <a:ea typeface="Calibri"/>
                <a:cs typeface="Times New Roman"/>
              </a:rPr>
              <a:t>FYP Design Assessment Board</a:t>
            </a:r>
            <a:endParaRPr lang="en-US" sz="4800">
              <a:solidFill>
                <a:schemeClr val="bg2">
                  <a:lumMod val="75000"/>
                </a:schemeClr>
              </a:solidFill>
              <a:latin typeface="Calibri"/>
              <a:ea typeface="Calibri"/>
            </a:endParaRPr>
          </a:p>
        </p:txBody>
      </p:sp>
      <p:sp>
        <p:nvSpPr>
          <p:cNvPr id="476" name="Google Shape;476;p23"/>
          <p:cNvSpPr txBox="1">
            <a:spLocks noGrp="1"/>
          </p:cNvSpPr>
          <p:nvPr>
            <p:ph type="subTitle" idx="1"/>
          </p:nvPr>
        </p:nvSpPr>
        <p:spPr>
          <a:xfrm>
            <a:off x="914952" y="2302702"/>
            <a:ext cx="7314242" cy="1491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400" b="1" kern="1200" cap="all" spc="600" dirty="0">
                <a:solidFill>
                  <a:schemeClr val="bg2">
                    <a:lumMod val="75000"/>
                  </a:schemeClr>
                </a:solidFill>
                <a:latin typeface="Calibri"/>
                <a:cs typeface="Times New Roman"/>
              </a:rPr>
              <a:t>Development of an autonomous offroad navigation vehicle</a:t>
            </a:r>
            <a:endParaRPr sz="2400" b="1" dirty="0">
              <a:solidFill>
                <a:schemeClr val="bg2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4" name="Picture 3" descr="A black and white sign&#10;&#10;AI-generated content may be incorrect.">
            <a:extLst>
              <a:ext uri="{FF2B5EF4-FFF2-40B4-BE49-F238E27FC236}">
                <a16:creationId xmlns:a16="http://schemas.microsoft.com/office/drawing/2014/main" id="{4F85C8DA-5613-EDD3-5609-4EAE6800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4" r="76200" b="130"/>
          <a:stretch/>
        </p:blipFill>
        <p:spPr>
          <a:xfrm>
            <a:off x="275061" y="0"/>
            <a:ext cx="921846" cy="1099995"/>
          </a:xfrm>
          <a:prstGeom prst="rect">
            <a:avLst/>
          </a:prstGeom>
        </p:spPr>
      </p:pic>
      <p:pic>
        <p:nvPicPr>
          <p:cNvPr id="5" name="Picture 4" descr="Image result for national university of sciences &amp; technology">
            <a:extLst>
              <a:ext uri="{FF2B5EF4-FFF2-40B4-BE49-F238E27FC236}">
                <a16:creationId xmlns:a16="http://schemas.microsoft.com/office/drawing/2014/main" id="{9FDD5950-0FD7-741C-37B5-C4BA1353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308" y="52315"/>
            <a:ext cx="1025129" cy="995363"/>
          </a:xfrm>
          <a:prstGeom prst="flowChartConnector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5468053-29C5-EED6-1017-D0B1E26880BE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41105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5-03-11 at 3.19.15 PM">
            <a:hlinkClick r:id="" action="ppaction://media"/>
            <a:extLst>
              <a:ext uri="{FF2B5EF4-FFF2-40B4-BE49-F238E27FC236}">
                <a16:creationId xmlns:a16="http://schemas.microsoft.com/office/drawing/2014/main" id="{47F37F5E-2889-1274-2B4B-26A55A45AE1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"/>
            <a:ext cx="9144000" cy="51433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FF505-676C-FCD9-46F5-022ABB84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821A8C-763B-4F1C-BD1E-C49CFF9B44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95428-E111-8F09-7622-61AC95DE4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86076"/>
            <a:ext cx="7704000" cy="2455500"/>
          </a:xfrm>
        </p:spPr>
        <p:txBody>
          <a:bodyPr/>
          <a:lstStyle/>
          <a:p>
            <a:r>
              <a:rPr lang="en-US" b="1">
                <a:latin typeface="Calibri"/>
                <a:ea typeface="Calibri"/>
                <a:cs typeface="Calibri"/>
              </a:rPr>
              <a:t>Stage 1:</a:t>
            </a:r>
            <a:r>
              <a:rPr lang="en-US">
                <a:latin typeface="Calibri"/>
                <a:ea typeface="Calibri"/>
                <a:cs typeface="Calibri"/>
              </a:rPr>
              <a:t> Development of Simulation Model using ROS2 and PX4 interface: (Completed)</a:t>
            </a: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ROS2 doesn’t support compatibility with PX4 for Ackermann vehicle</a:t>
            </a: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Developed Script for custom vehicle compatibility using ROS2 (Ackermann Mode)</a:t>
            </a:r>
          </a:p>
          <a:p>
            <a:r>
              <a:rPr lang="en-US" b="1">
                <a:latin typeface="Calibri"/>
                <a:ea typeface="Calibri"/>
                <a:cs typeface="Calibri"/>
              </a:rPr>
              <a:t>Stage 2:</a:t>
            </a:r>
            <a:r>
              <a:rPr lang="en-US">
                <a:latin typeface="Calibri"/>
                <a:ea typeface="Calibri"/>
                <a:cs typeface="Calibri"/>
              </a:rPr>
              <a:t> Development of Script for Autonomous Navigation of Vehicle (Completed)</a:t>
            </a: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ROS2 and PX4 integrated Script Developed that allows vehicle to perform point to point and even autonomous navigation capabilities</a:t>
            </a:r>
          </a:p>
          <a:p>
            <a:r>
              <a:rPr lang="en-US" b="1">
                <a:latin typeface="Calibri"/>
                <a:ea typeface="Calibri"/>
                <a:cs typeface="Calibri"/>
              </a:rPr>
              <a:t>Stage 3: </a:t>
            </a:r>
            <a:r>
              <a:rPr lang="en-US">
                <a:latin typeface="Calibri"/>
                <a:ea typeface="Calibri"/>
                <a:cs typeface="Calibri"/>
              </a:rPr>
              <a:t>Testing on Vehicle (Incomplete)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10A48-E864-55A9-7C49-4B4464A0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006" y="162892"/>
            <a:ext cx="7704000" cy="572700"/>
          </a:xfrm>
        </p:spPr>
        <p:txBody>
          <a:bodyPr/>
          <a:lstStyle/>
          <a:p>
            <a:r>
              <a:rPr lang="en-US">
                <a:latin typeface="Trade Gothic Next Cond"/>
                <a:ea typeface="Calibri"/>
                <a:cs typeface="Calibri"/>
              </a:rPr>
              <a:t>Simulation and Autonomous</a:t>
            </a:r>
            <a:br>
              <a:rPr lang="en-US">
                <a:latin typeface="Trade Gothic Next Cond"/>
                <a:ea typeface="Calibri"/>
                <a:cs typeface="Calibri"/>
              </a:rPr>
            </a:br>
            <a:r>
              <a:rPr lang="en-US">
                <a:latin typeface="Trade Gothic Next Cond"/>
                <a:ea typeface="Calibri"/>
                <a:cs typeface="Calibri"/>
              </a:rPr>
              <a:t>Development- 80% completed</a:t>
            </a:r>
            <a:endParaRPr lang="en-US">
              <a:solidFill>
                <a:srgbClr val="FFFFFF"/>
              </a:solidFill>
              <a:latin typeface="Trade Gothic Next Cond"/>
              <a:ea typeface="Calibri"/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84AF-CEC0-8179-D7D9-BA8A041F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19" y="285754"/>
            <a:ext cx="7835163" cy="5727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Mechanical Aspect 60% Completed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3CB9C-4DDE-4824-C434-0E93B19C4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418" y="1796619"/>
            <a:ext cx="7704000" cy="2455500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Design of Vehicle Body: CAD               (Completed)</a:t>
            </a:r>
          </a:p>
          <a:p>
            <a:pPr marL="152400" indent="0">
              <a:buNone/>
            </a:pPr>
            <a:r>
              <a:rPr lang="en-US">
                <a:latin typeface="Calibri"/>
                <a:ea typeface="Calibri"/>
                <a:cs typeface="Calibri"/>
              </a:rPr>
              <a:t> 	Vehicle Dimensions (5x2x2 ft)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Procurement of Material                        (Completed)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Welding and Testing                                (In Progress)</a:t>
            </a:r>
          </a:p>
        </p:txBody>
      </p:sp>
      <p:pic>
        <p:nvPicPr>
          <p:cNvPr id="24" name="Picture 23" descr="A green toy vehicle with black wheels&#10;&#10;AI-generated content may be incorrect.">
            <a:extLst>
              <a:ext uri="{FF2B5EF4-FFF2-40B4-BE49-F238E27FC236}">
                <a16:creationId xmlns:a16="http://schemas.microsoft.com/office/drawing/2014/main" id="{5A9BC613-FE6E-147E-D4F3-E0F82316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98" t="157" r="27561" b="8871"/>
          <a:stretch/>
        </p:blipFill>
        <p:spPr>
          <a:xfrm>
            <a:off x="6254151" y="1795073"/>
            <a:ext cx="2890464" cy="256690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9838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854F-9479-100C-407D-D3F8C557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98" y="435656"/>
            <a:ext cx="7704000" cy="5727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Steering Control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4DD2C-B7E2-3969-E487-67E930D27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672" y="1340245"/>
            <a:ext cx="3277297" cy="2455500"/>
          </a:xfrm>
        </p:spPr>
        <p:txBody>
          <a:bodyPr/>
          <a:lstStyle/>
          <a:p>
            <a:pPr indent="-457200">
              <a:lnSpc>
                <a:spcPct val="90000"/>
              </a:lnSpc>
              <a:spcBef>
                <a:spcPts val="1000"/>
              </a:spcBef>
            </a:pPr>
            <a:r>
              <a:rPr lang="en-US">
                <a:latin typeface="Calibri"/>
                <a:ea typeface="Calibri"/>
                <a:cs typeface="Calibri"/>
              </a:rPr>
              <a:t>Test1:</a:t>
            </a:r>
          </a:p>
          <a:p>
            <a:pPr lvl="1" indent="-457200">
              <a:lnSpc>
                <a:spcPct val="90000"/>
              </a:lnSpc>
              <a:spcBef>
                <a:spcPts val="500"/>
              </a:spcBef>
            </a:pPr>
            <a:r>
              <a:rPr lang="en-US" sz="1800">
                <a:latin typeface="Calibri"/>
                <a:ea typeface="Calibri"/>
                <a:cs typeface="Calibri"/>
              </a:rPr>
              <a:t>Direct Testing of ATV Control using 80 Kg.cm servo</a:t>
            </a:r>
          </a:p>
          <a:p>
            <a:pPr lvl="2" indent="-457200">
              <a:lnSpc>
                <a:spcPct val="90000"/>
              </a:lnSpc>
              <a:spcBef>
                <a:spcPts val="500"/>
              </a:spcBef>
            </a:pPr>
            <a:r>
              <a:rPr lang="en-US" sz="1800">
                <a:latin typeface="Calibri"/>
                <a:ea typeface="Calibri"/>
                <a:cs typeface="Calibri"/>
              </a:rPr>
              <a:t>Results: On rough terrain, due to shooting torque requirement servo burnt</a:t>
            </a:r>
          </a:p>
        </p:txBody>
      </p:sp>
      <p:pic>
        <p:nvPicPr>
          <p:cNvPr id="4" name="WhatsApp Video 2025-03-11 at 3.33.09 AM">
            <a:hlinkClick r:id="" action="ppaction://media"/>
            <a:extLst>
              <a:ext uri="{FF2B5EF4-FFF2-40B4-BE49-F238E27FC236}">
                <a16:creationId xmlns:a16="http://schemas.microsoft.com/office/drawing/2014/main" id="{A0746868-A2B4-848B-4261-D3E546448F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8171" y="1008358"/>
            <a:ext cx="5561953" cy="3582045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24000" y="4615894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1567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8074-2C3E-7774-3CC2-89EBD03E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Steering</a:t>
            </a:r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 Control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89D45-DD25-0CB8-4A4B-7B422533D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246" y="1138258"/>
            <a:ext cx="4013467" cy="2455500"/>
          </a:xfrm>
        </p:spPr>
        <p:txBody>
          <a:bodyPr/>
          <a:lstStyle/>
          <a:p>
            <a:pPr indent="-457200">
              <a:lnSpc>
                <a:spcPct val="90000"/>
              </a:lnSpc>
              <a:spcBef>
                <a:spcPts val="1000"/>
              </a:spcBef>
            </a:pPr>
            <a:r>
              <a:rPr lang="en-US">
                <a:latin typeface="Calibri"/>
                <a:ea typeface="Calibri"/>
                <a:cs typeface="Calibri"/>
              </a:rPr>
              <a:t>Converting a Manual Steering ATV to Electrical Powered (Power Steering)</a:t>
            </a:r>
          </a:p>
          <a:p>
            <a:pPr lvl="1" indent="-457200">
              <a:lnSpc>
                <a:spcPct val="90000"/>
              </a:lnSpc>
              <a:spcBef>
                <a:spcPts val="500"/>
              </a:spcBef>
            </a:pPr>
            <a:r>
              <a:rPr lang="en-US" sz="1800">
                <a:latin typeface="Calibri"/>
                <a:ea typeface="Calibri"/>
                <a:cs typeface="Calibri"/>
              </a:rPr>
              <a:t>Directly Controlling the steering using Servo resulted in it burning</a:t>
            </a:r>
          </a:p>
          <a:p>
            <a:pPr lvl="1" indent="-457200">
              <a:lnSpc>
                <a:spcPct val="90000"/>
              </a:lnSpc>
              <a:spcBef>
                <a:spcPts val="500"/>
              </a:spcBef>
            </a:pPr>
            <a:r>
              <a:rPr lang="en-US" sz="1800">
                <a:latin typeface="Calibri"/>
                <a:ea typeface="Calibri"/>
                <a:cs typeface="Calibri"/>
              </a:rPr>
              <a:t>Installed Power Steering which is control by Servo motor</a:t>
            </a:r>
          </a:p>
        </p:txBody>
      </p:sp>
      <p:pic>
        <p:nvPicPr>
          <p:cNvPr id="4" name="WhatsApp Video 2025-03-12 at 12.38.50 AM">
            <a:hlinkClick r:id="" action="ppaction://media"/>
            <a:extLst>
              <a:ext uri="{FF2B5EF4-FFF2-40B4-BE49-F238E27FC236}">
                <a16:creationId xmlns:a16="http://schemas.microsoft.com/office/drawing/2014/main" id="{88EE3B62-81AD-068A-EB59-562B862653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4" end="243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5803" y="1028436"/>
            <a:ext cx="2521327" cy="351424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2751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6808-6442-6CA9-510E-ACD656F7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8908"/>
            <a:ext cx="7704000" cy="572700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System Architecture 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887A04A-55DC-5049-BFAF-13D8E62ECE2D}"/>
              </a:ext>
            </a:extLst>
          </p:cNvPr>
          <p:cNvSpPr/>
          <p:nvPr/>
        </p:nvSpPr>
        <p:spPr>
          <a:xfrm>
            <a:off x="6194324" y="771171"/>
            <a:ext cx="2033040" cy="85067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 Black"/>
              </a:rPr>
              <a:t>GPS /SPEED SENSOR / IMUs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99F4497-54F9-A852-CA34-47E25B1225AE}"/>
              </a:ext>
            </a:extLst>
          </p:cNvPr>
          <p:cNvSpPr/>
          <p:nvPr/>
        </p:nvSpPr>
        <p:spPr>
          <a:xfrm>
            <a:off x="6238972" y="2066555"/>
            <a:ext cx="2033040" cy="1011410"/>
          </a:xfrm>
          <a:prstGeom prst="roundRect">
            <a:avLst/>
          </a:prstGeom>
          <a:solidFill>
            <a:srgbClr val="FFFF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 Black"/>
                <a:ea typeface="+mn-ea"/>
                <a:cs typeface="+mn-cs"/>
              </a:rPr>
              <a:t>PIXHAWK</a:t>
            </a:r>
            <a:br>
              <a:rPr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aleway Black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 Black"/>
                <a:ea typeface="+mn-ea"/>
                <a:cs typeface="+mn-cs"/>
              </a:rPr>
              <a:t>Low Level Controller</a:t>
            </a:r>
          </a:p>
        </p:txBody>
      </p:sp>
      <p:sp>
        <p:nvSpPr>
          <p:cNvPr id="113" name="Diamond 112">
            <a:extLst>
              <a:ext uri="{FF2B5EF4-FFF2-40B4-BE49-F238E27FC236}">
                <a16:creationId xmlns:a16="http://schemas.microsoft.com/office/drawing/2014/main" id="{835AA66C-5E8E-7D2B-7817-3DCAC9BD47B0}"/>
              </a:ext>
            </a:extLst>
          </p:cNvPr>
          <p:cNvSpPr/>
          <p:nvPr/>
        </p:nvSpPr>
        <p:spPr>
          <a:xfrm>
            <a:off x="5850008" y="3634172"/>
            <a:ext cx="2846686" cy="1025072"/>
          </a:xfrm>
          <a:prstGeom prst="diamond">
            <a:avLst/>
          </a:prstGeom>
          <a:solidFill>
            <a:srgbClr val="FF00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/>
              </a:rPr>
              <a:t>MOTORS </a:t>
            </a:r>
            <a:r>
              <a:rPr lang="en-US" sz="1600">
                <a:solidFill>
                  <a:prstClr val="white"/>
                </a:solidFill>
                <a:latin typeface="Raleway Black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/>
              </a:rPr>
              <a:t>Actuators</a:t>
            </a:r>
            <a:endParaRPr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B257099-5798-A323-21B7-B852DDA4BBB5}"/>
              </a:ext>
            </a:extLst>
          </p:cNvPr>
          <p:cNvCxnSpPr>
            <a:cxnSpLocks/>
          </p:cNvCxnSpPr>
          <p:nvPr/>
        </p:nvCxnSpPr>
        <p:spPr>
          <a:xfrm>
            <a:off x="7255328" y="1630776"/>
            <a:ext cx="0" cy="4368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E204E3E-E802-4C91-30A3-C5E62A23C169}"/>
              </a:ext>
            </a:extLst>
          </p:cNvPr>
          <p:cNvCxnSpPr>
            <a:cxnSpLocks/>
          </p:cNvCxnSpPr>
          <p:nvPr/>
        </p:nvCxnSpPr>
        <p:spPr>
          <a:xfrm>
            <a:off x="7255328" y="3086315"/>
            <a:ext cx="0" cy="5439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Diamond 115">
            <a:extLst>
              <a:ext uri="{FF2B5EF4-FFF2-40B4-BE49-F238E27FC236}">
                <a16:creationId xmlns:a16="http://schemas.microsoft.com/office/drawing/2014/main" id="{270FE1D9-EC24-275C-E93F-D5ED2D74E822}"/>
              </a:ext>
            </a:extLst>
          </p:cNvPr>
          <p:cNvSpPr/>
          <p:nvPr/>
        </p:nvSpPr>
        <p:spPr>
          <a:xfrm>
            <a:off x="2591884" y="3986400"/>
            <a:ext cx="2537647" cy="678193"/>
          </a:xfrm>
          <a:prstGeom prst="diamond">
            <a:avLst/>
          </a:prstGeom>
          <a:solidFill>
            <a:srgbClr val="FF00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white"/>
                </a:solidFill>
                <a:latin typeface="Raleway Black"/>
              </a:rPr>
              <a:t>PAY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/>
              </a:rPr>
              <a:t> LOAD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BFDFFC4-14CA-C7EB-5346-317AEEAA763F}"/>
              </a:ext>
            </a:extLst>
          </p:cNvPr>
          <p:cNvSpPr/>
          <p:nvPr/>
        </p:nvSpPr>
        <p:spPr>
          <a:xfrm>
            <a:off x="2683745" y="1926897"/>
            <a:ext cx="2538676" cy="1305945"/>
          </a:xfrm>
          <a:prstGeom prst="rect">
            <a:avLst/>
          </a:prstGeom>
          <a:solidFill>
            <a:srgbClr val="FFFF00">
              <a:alpha val="54902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 Black"/>
              </a:rPr>
              <a:t>EMBEDED COMPUTER</a:t>
            </a: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aleway Black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 Black"/>
              </a:rPr>
              <a:t>RUNNIING ROS2</a:t>
            </a: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aleway Black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 Black"/>
              </a:rPr>
              <a:t>HIGH LEVEL PATH PLANNER</a:t>
            </a: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aleway Black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C84A024-B325-87D6-8504-F64421706D3F}"/>
              </a:ext>
            </a:extLst>
          </p:cNvPr>
          <p:cNvCxnSpPr>
            <a:cxnSpLocks/>
          </p:cNvCxnSpPr>
          <p:nvPr/>
        </p:nvCxnSpPr>
        <p:spPr>
          <a:xfrm>
            <a:off x="5222421" y="2562010"/>
            <a:ext cx="971903" cy="23643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04F5B47-6F7F-0226-E624-E02A9E27B584}"/>
              </a:ext>
            </a:extLst>
          </p:cNvPr>
          <p:cNvCxnSpPr>
            <a:cxnSpLocks/>
          </p:cNvCxnSpPr>
          <p:nvPr/>
        </p:nvCxnSpPr>
        <p:spPr>
          <a:xfrm flipH="1">
            <a:off x="3851778" y="3224249"/>
            <a:ext cx="17859" cy="753223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63EB88F6-4C4E-9B45-0278-6A8F1B0A3853}"/>
              </a:ext>
            </a:extLst>
          </p:cNvPr>
          <p:cNvSpPr/>
          <p:nvPr/>
        </p:nvSpPr>
        <p:spPr>
          <a:xfrm>
            <a:off x="94032" y="2070544"/>
            <a:ext cx="1658028" cy="35250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 Black"/>
              </a:rPr>
              <a:t>LIDAR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4A529CF-DC9A-A01E-CF32-A1BB8AA7DD5E}"/>
              </a:ext>
            </a:extLst>
          </p:cNvPr>
          <p:cNvSpPr/>
          <p:nvPr/>
        </p:nvSpPr>
        <p:spPr>
          <a:xfrm>
            <a:off x="94830" y="2796426"/>
            <a:ext cx="1658030" cy="34357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 Black"/>
              </a:rPr>
              <a:t>DEPTH CAMERA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082A0EC-F6B7-A277-52BD-912063844D16}"/>
              </a:ext>
            </a:extLst>
          </p:cNvPr>
          <p:cNvCxnSpPr>
            <a:cxnSpLocks/>
          </p:cNvCxnSpPr>
          <p:nvPr/>
        </p:nvCxnSpPr>
        <p:spPr>
          <a:xfrm>
            <a:off x="1743927" y="2286982"/>
            <a:ext cx="93192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7F35E0B-937C-3D55-0DAA-92B47E06E729}"/>
              </a:ext>
            </a:extLst>
          </p:cNvPr>
          <p:cNvCxnSpPr>
            <a:cxnSpLocks/>
          </p:cNvCxnSpPr>
          <p:nvPr/>
        </p:nvCxnSpPr>
        <p:spPr>
          <a:xfrm>
            <a:off x="1743927" y="2956707"/>
            <a:ext cx="931920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3A4E63E-FACF-28ED-CC21-39284DB77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027539"/>
              </p:ext>
            </p:extLst>
          </p:nvPr>
        </p:nvGraphicFramePr>
        <p:xfrm>
          <a:off x="616148" y="3571875"/>
          <a:ext cx="1679609" cy="10794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9609">
                  <a:extLst>
                    <a:ext uri="{9D8B030D-6E8A-4147-A177-3AD203B41FA5}">
                      <a16:colId xmlns:a16="http://schemas.microsoft.com/office/drawing/2014/main" val="795151584"/>
                    </a:ext>
                  </a:extLst>
                </a:gridCol>
              </a:tblGrid>
              <a:tr h="368084">
                <a:tc>
                  <a:txBody>
                    <a:bodyPr/>
                    <a:lstStyle/>
                    <a:p>
                      <a:pPr fontAlgn="auto">
                        <a:lnSpc>
                          <a:spcPts val="2175"/>
                        </a:lnSpc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  <a:latin typeface="Raleway Black"/>
                        </a:rPr>
                        <a:t>       INPUT</a:t>
                      </a:r>
                      <a:endParaRPr lang="en-US" sz="1800">
                        <a:solidFill>
                          <a:srgbClr val="FFFFFF"/>
                        </a:solidFill>
                        <a:effectLst/>
                        <a:latin typeface="Raleway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504954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fontAlgn="auto">
                        <a:lnSpc>
                          <a:spcPts val="2175"/>
                        </a:lnSpc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  <a:latin typeface="Raleway Black"/>
                        </a:rPr>
                        <a:t>       OUTPUT</a:t>
                      </a:r>
                      <a:endParaRPr lang="en-US" sz="1800">
                        <a:effectLst/>
                        <a:latin typeface="Raleway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260027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fontAlgn="auto">
                        <a:lnSpc>
                          <a:spcPts val="2175"/>
                        </a:lnSpc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  <a:latin typeface="Raleway Black"/>
                        </a:rPr>
                        <a:t>       CONTROL</a:t>
                      </a:r>
                      <a:endParaRPr lang="en-US" sz="1800">
                        <a:solidFill>
                          <a:srgbClr val="FFFFFF"/>
                        </a:solidFill>
                        <a:effectLst/>
                        <a:latin typeface="Raleway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972916"/>
                  </a:ext>
                </a:extLst>
              </a:tr>
            </a:tbl>
          </a:graphicData>
        </a:graphic>
      </p:graphicFrame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9423073-06C6-2E04-2923-3663A22C006D}"/>
              </a:ext>
            </a:extLst>
          </p:cNvPr>
          <p:cNvSpPr/>
          <p:nvPr/>
        </p:nvSpPr>
        <p:spPr>
          <a:xfrm>
            <a:off x="691340" y="3580863"/>
            <a:ext cx="334270" cy="32320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B5D204B-8070-8C46-E38D-4A6117D2AD22}"/>
              </a:ext>
            </a:extLst>
          </p:cNvPr>
          <p:cNvSpPr/>
          <p:nvPr/>
        </p:nvSpPr>
        <p:spPr>
          <a:xfrm>
            <a:off x="691341" y="4325590"/>
            <a:ext cx="334270" cy="314277"/>
          </a:xfrm>
          <a:prstGeom prst="roundRect">
            <a:avLst/>
          </a:prstGeom>
          <a:solidFill>
            <a:srgbClr val="FFFF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A1B3FEE-F2A5-7D5A-7848-0203641F14FE}"/>
              </a:ext>
            </a:extLst>
          </p:cNvPr>
          <p:cNvSpPr/>
          <p:nvPr/>
        </p:nvSpPr>
        <p:spPr>
          <a:xfrm>
            <a:off x="691341" y="3959671"/>
            <a:ext cx="334270" cy="323207"/>
          </a:xfrm>
          <a:prstGeom prst="roundRect">
            <a:avLst/>
          </a:prstGeom>
          <a:solidFill>
            <a:srgbClr val="FF00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84472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1437-FB08-B24A-EBBA-FAA040A0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Communication Flow Diagram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diagram of a system&#10;&#10;AI-generated content may be incorrect.">
            <a:extLst>
              <a:ext uri="{FF2B5EF4-FFF2-40B4-BE49-F238E27FC236}">
                <a16:creationId xmlns:a16="http://schemas.microsoft.com/office/drawing/2014/main" id="{881EF63D-1324-E0BA-2E68-7EE5B148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36" y="1219755"/>
            <a:ext cx="6470543" cy="344984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44985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4A12-C3A7-8C5E-468C-B7F891C7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28788"/>
            <a:ext cx="7704000" cy="572700"/>
          </a:xfrm>
        </p:spPr>
        <p:txBody>
          <a:bodyPr/>
          <a:lstStyle/>
          <a:p>
            <a:r>
              <a:rPr lang="en-US"/>
              <a:t>Steering Control Diagram</a:t>
            </a:r>
          </a:p>
          <a:p>
            <a:endParaRPr lang="en-US"/>
          </a:p>
        </p:txBody>
      </p:sp>
      <p:pic>
        <p:nvPicPr>
          <p:cNvPr id="4" name="Picture 3" descr="A close-up of a device&#10;&#10;AI-generated content may be incorrect.">
            <a:extLst>
              <a:ext uri="{FF2B5EF4-FFF2-40B4-BE49-F238E27FC236}">
                <a16:creationId xmlns:a16="http://schemas.microsoft.com/office/drawing/2014/main" id="{CB5ED4D1-2E1A-6310-962C-EC7B73A0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05" y="2640918"/>
            <a:ext cx="1104900" cy="1895475"/>
          </a:xfrm>
          <a:prstGeom prst="rect">
            <a:avLst/>
          </a:prstGeom>
        </p:spPr>
      </p:pic>
      <p:pic>
        <p:nvPicPr>
          <p:cNvPr id="5" name="Picture 4" descr="A small electronic device with a pink and black label&#10;&#10;AI-generated content may be incorrect.">
            <a:extLst>
              <a:ext uri="{FF2B5EF4-FFF2-40B4-BE49-F238E27FC236}">
                <a16:creationId xmlns:a16="http://schemas.microsoft.com/office/drawing/2014/main" id="{830141F6-0425-BCD7-0A86-50853EBF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117" y="3348625"/>
            <a:ext cx="1323975" cy="1190625"/>
          </a:xfrm>
          <a:prstGeom prst="rect">
            <a:avLst/>
          </a:prstGeom>
        </p:spPr>
      </p:pic>
      <p:pic>
        <p:nvPicPr>
          <p:cNvPr id="6" name="Picture 5" descr="A close-up of a motor&#10;&#10;AI-generated content may be incorrect.">
            <a:extLst>
              <a:ext uri="{FF2B5EF4-FFF2-40B4-BE49-F238E27FC236}">
                <a16:creationId xmlns:a16="http://schemas.microsoft.com/office/drawing/2014/main" id="{F513A23D-8B4F-D702-4D5F-A26234DEE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549" y="1117574"/>
            <a:ext cx="1276350" cy="1343025"/>
          </a:xfrm>
          <a:prstGeom prst="rect">
            <a:avLst/>
          </a:prstGeom>
        </p:spPr>
      </p:pic>
      <p:pic>
        <p:nvPicPr>
          <p:cNvPr id="7" name="Picture 6" descr="A battery with red and black wires&#10;&#10;AI-generated content may be incorrect.">
            <a:extLst>
              <a:ext uri="{FF2B5EF4-FFF2-40B4-BE49-F238E27FC236}">
                <a16:creationId xmlns:a16="http://schemas.microsoft.com/office/drawing/2014/main" id="{A2B0FF94-BA42-95FF-9539-8E2EF3237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301" y="1117391"/>
            <a:ext cx="1838325" cy="1143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2C99443-5969-776E-99B3-863943106DA4}"/>
              </a:ext>
            </a:extLst>
          </p:cNvPr>
          <p:cNvSpPr/>
          <p:nvPr/>
        </p:nvSpPr>
        <p:spPr>
          <a:xfrm>
            <a:off x="1971103" y="4046642"/>
            <a:ext cx="1511084" cy="3293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72A4C997-5B76-64EA-146E-39CE9C511C6F}"/>
              </a:ext>
            </a:extLst>
          </p:cNvPr>
          <p:cNvSpPr/>
          <p:nvPr/>
        </p:nvSpPr>
        <p:spPr>
          <a:xfrm>
            <a:off x="4455762" y="2518474"/>
            <a:ext cx="271220" cy="6296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562FA5C-0803-CEA8-CDBC-C8BD23273AB5}"/>
              </a:ext>
            </a:extLst>
          </p:cNvPr>
          <p:cNvSpPr/>
          <p:nvPr/>
        </p:nvSpPr>
        <p:spPr>
          <a:xfrm rot="10800000">
            <a:off x="5327724" y="1617635"/>
            <a:ext cx="1511084" cy="3293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7CA66A-C744-D5C4-5516-E2262EEF031C}"/>
              </a:ext>
            </a:extLst>
          </p:cNvPr>
          <p:cNvSpPr/>
          <p:nvPr/>
        </p:nvSpPr>
        <p:spPr>
          <a:xfrm>
            <a:off x="1974272" y="3699163"/>
            <a:ext cx="1506681" cy="2493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Servo rails o/p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46B68D-0DA4-7519-D115-C3EBA51C0F04}"/>
              </a:ext>
            </a:extLst>
          </p:cNvPr>
          <p:cNvSpPr/>
          <p:nvPr/>
        </p:nvSpPr>
        <p:spPr>
          <a:xfrm>
            <a:off x="4810989" y="2639289"/>
            <a:ext cx="181840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Provide torque to power steering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8EB4A5-072D-241E-66FF-9E688EA03A4F}"/>
              </a:ext>
            </a:extLst>
          </p:cNvPr>
          <p:cNvSpPr/>
          <p:nvPr/>
        </p:nvSpPr>
        <p:spPr>
          <a:xfrm>
            <a:off x="7096989" y="654626"/>
            <a:ext cx="1506681" cy="2493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12V </a:t>
            </a:r>
            <a:r>
              <a:rPr lang="en-US" err="1"/>
              <a:t>Lipo</a:t>
            </a:r>
            <a:r>
              <a:rPr lang="en-US"/>
              <a:t> Battery 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6A94E66-AD46-677D-3C5D-34051B8E807C}"/>
              </a:ext>
            </a:extLst>
          </p:cNvPr>
          <p:cNvSpPr txBox="1">
            <a:spLocks/>
          </p:cNvSpPr>
          <p:nvPr/>
        </p:nvSpPr>
        <p:spPr>
          <a:xfrm>
            <a:off x="8430912" y="4633784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467896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8AE2-A700-C347-63E3-95D0FD3C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3585"/>
            <a:ext cx="7704000" cy="572700"/>
          </a:xfrm>
        </p:spPr>
        <p:txBody>
          <a:bodyPr/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Wiring Diagram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81DE140C-4336-9F82-6A0F-CEFB2D0FA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9" t="12314" r="1318" b="21868"/>
          <a:stretch/>
        </p:blipFill>
        <p:spPr>
          <a:xfrm>
            <a:off x="1063256" y="1187065"/>
            <a:ext cx="7252693" cy="322177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54795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8603-253B-F277-AA58-5EE5090DF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7604"/>
            <a:ext cx="7704000" cy="572700"/>
          </a:xfrm>
        </p:spPr>
        <p:txBody>
          <a:bodyPr/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Power Distribution Board</a:t>
            </a:r>
            <a:endParaRPr lang="en-US"/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4978BE9F-CF06-FBFC-D0CE-8056722B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43" y="1777853"/>
            <a:ext cx="3645815" cy="282182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19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F0A713-4225-0B86-FAFD-32BB234BB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503157" y="3813975"/>
            <a:ext cx="2200547" cy="6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attery with red and black wires&#10;&#10;AI-generated content may be incorrect.">
            <a:extLst>
              <a:ext uri="{FF2B5EF4-FFF2-40B4-BE49-F238E27FC236}">
                <a16:creationId xmlns:a16="http://schemas.microsoft.com/office/drawing/2014/main" id="{DD8275D4-182B-A190-D9F2-C4E14724F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352" y="735336"/>
            <a:ext cx="2268196" cy="973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FBD0A-C7C0-4653-3928-7A837C6F4517}"/>
              </a:ext>
            </a:extLst>
          </p:cNvPr>
          <p:cNvSpPr/>
          <p:nvPr/>
        </p:nvSpPr>
        <p:spPr>
          <a:xfrm>
            <a:off x="5442333" y="969484"/>
            <a:ext cx="582025" cy="490948"/>
          </a:xfrm>
          <a:prstGeom prst="rect">
            <a:avLst/>
          </a:prstGeom>
          <a:solidFill>
            <a:srgbClr val="0E28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x2</a:t>
            </a:r>
          </a:p>
        </p:txBody>
      </p:sp>
      <p:pic>
        <p:nvPicPr>
          <p:cNvPr id="7" name="Picture 6" descr="A close-up of a motor&#10;&#10;AI-generated content may be incorrect.">
            <a:extLst>
              <a:ext uri="{FF2B5EF4-FFF2-40B4-BE49-F238E27FC236}">
                <a16:creationId xmlns:a16="http://schemas.microsoft.com/office/drawing/2014/main" id="{F667B666-82DC-381D-DD00-B3AE5730D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641728"/>
            <a:ext cx="941713" cy="990907"/>
          </a:xfrm>
          <a:prstGeom prst="rect">
            <a:avLst/>
          </a:prstGeom>
        </p:spPr>
      </p:pic>
      <p:pic>
        <p:nvPicPr>
          <p:cNvPr id="1030" name="Picture 6" descr="DROK® DC/DC Boost Converter 12-60V to 12-80V Step-up...">
            <a:extLst>
              <a:ext uri="{FF2B5EF4-FFF2-40B4-BE49-F238E27FC236}">
                <a16:creationId xmlns:a16="http://schemas.microsoft.com/office/drawing/2014/main" id="{926F07C9-29B5-EC6B-4324-A211C583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1" y="2637524"/>
            <a:ext cx="941713" cy="9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ADCC851-A53E-4464-8C50-EDDD62EA8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43" y="2807650"/>
            <a:ext cx="834078" cy="8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45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C723-ACF0-DBD5-C1B1-74C510FA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Project Supervisor</a:t>
            </a:r>
            <a:endParaRPr lang="en-US">
              <a:latin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D8F3B-7E30-044A-4DFE-C193B2299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83555"/>
            <a:ext cx="7704000" cy="2455500"/>
          </a:xfrm>
        </p:spPr>
        <p:txBody>
          <a:bodyPr/>
          <a:lstStyle/>
          <a:p>
            <a:r>
              <a:rPr lang="en-US" sz="2000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Supervisor: Dr. BILAL MUHAMMAD KHAN</a:t>
            </a:r>
            <a:endParaRPr lang="en-US" sz="20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3E460B00-1BBC-619C-B3A5-E63571EF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745" y="1087222"/>
            <a:ext cx="2609850" cy="2969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19403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C0C5-FD87-8CE1-D9C0-3F4F7578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1610"/>
            <a:ext cx="8304559" cy="572700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Electrical Aspect- 60 %completed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390F7-2280-DC87-FBF9-7137AA17E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latin typeface="Calibri"/>
                <a:ea typeface="Calibri"/>
                <a:cs typeface="Calibri"/>
              </a:rPr>
              <a:t>Wiring of the vehicle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latin typeface="Calibri"/>
                <a:ea typeface="Calibri"/>
                <a:cs typeface="Calibri"/>
              </a:rPr>
              <a:t>Integrated Pixhawk controller with the vehicle</a:t>
            </a:r>
          </a:p>
          <a:p>
            <a:pPr lvl="1" indent="-45720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800">
                <a:latin typeface="Calibri"/>
                <a:ea typeface="Calibri"/>
                <a:cs typeface="Calibri"/>
              </a:rPr>
              <a:t>This involves integrating servos to ensure control of brakes and accelerator</a:t>
            </a:r>
          </a:p>
          <a:p>
            <a:pPr lvl="1" indent="-45720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800">
                <a:latin typeface="Calibri"/>
                <a:ea typeface="Calibri"/>
                <a:cs typeface="Calibri"/>
              </a:rPr>
              <a:t>Wiring the Power Steering</a:t>
            </a:r>
          </a:p>
          <a:p>
            <a:pPr lvl="1" indent="-45720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800">
                <a:latin typeface="Calibri"/>
                <a:ea typeface="Calibri"/>
                <a:cs typeface="Calibri"/>
              </a:rPr>
              <a:t>Integration of servo of steering and Pixhawk </a:t>
            </a:r>
          </a:p>
          <a:p>
            <a:pPr lvl="1" indent="-45720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sz="1800">
                <a:latin typeface="Calibri"/>
                <a:ea typeface="Calibri"/>
                <a:cs typeface="Calibri"/>
              </a:rPr>
              <a:t>Power division across the vehicle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6558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5FC8-4A60-56B0-3FD9-46A9AF94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Tentative Budget</a:t>
            </a:r>
            <a:endParaRPr lang="en-US"/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table with numbers and a number of items&#10;&#10;AI-generated content may be incorrect.">
            <a:extLst>
              <a:ext uri="{FF2B5EF4-FFF2-40B4-BE49-F238E27FC236}">
                <a16:creationId xmlns:a16="http://schemas.microsoft.com/office/drawing/2014/main" id="{132D98D9-4A9A-686D-7942-DC485DAB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84" y="1107644"/>
            <a:ext cx="7714604" cy="325755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6091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2"/>
          <p:cNvGraphicFramePr/>
          <p:nvPr/>
        </p:nvGraphicFramePr>
        <p:xfrm>
          <a:off x="138304" y="1072837"/>
          <a:ext cx="8867312" cy="3429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60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72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Nov-Jan</a:t>
                      </a:r>
                    </a:p>
                  </a:txBody>
                  <a:tcPr marL="68580" marR="68580" marT="34290" marB="3429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Jan-March</a:t>
                      </a:r>
                    </a:p>
                  </a:txBody>
                  <a:tcPr marL="68580" marR="68580" marT="34290" marB="3429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April onwards</a:t>
                      </a:r>
                    </a:p>
                  </a:txBody>
                  <a:tcPr marL="68580" marR="68580" marT="34290" marB="3429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1-2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3-4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1-2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3-4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1-2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3-4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1-2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3-4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1-2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3-4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1-2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Week 3-4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New Scope Decision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Verdana"/>
                          <a:ea typeface="Verdana"/>
                          <a:sym typeface="Verdana"/>
                        </a:rPr>
                        <a:t>Procurement</a:t>
                      </a:r>
                      <a:endParaRPr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Verdana"/>
                          <a:ea typeface="Verdana"/>
                          <a:sym typeface="Verdana"/>
                        </a:rPr>
                        <a:t>Automation</a:t>
                      </a:r>
                      <a:endParaRPr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Verdana"/>
                          <a:ea typeface="Verdana"/>
                          <a:sym typeface="Verdana"/>
                        </a:rPr>
                        <a:t>Body and Welding</a:t>
                      </a:r>
                      <a:endParaRPr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Verdana"/>
                          <a:ea typeface="Verdana"/>
                          <a:sym typeface="Verdana"/>
                        </a:rPr>
                        <a:t>RC Testing</a:t>
                      </a:r>
                      <a:endParaRPr lang="en-US"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Verdana"/>
                          <a:ea typeface="Verdana"/>
                          <a:sym typeface="Verdana"/>
                        </a:rPr>
                        <a:t>Autonomous Testing</a:t>
                      </a:r>
                      <a:endParaRPr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Verdana"/>
                          <a:ea typeface="Verdana"/>
                          <a:sym typeface="Verdana"/>
                        </a:rPr>
                        <a:t>Final Presentation</a:t>
                      </a:r>
                      <a:endParaRPr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lt1"/>
                          </a:solidFill>
                          <a:latin typeface="Verdana"/>
                          <a:ea typeface="Verdana"/>
                          <a:sym typeface="Verdana"/>
                        </a:rPr>
                        <a:t>Paper Submission</a:t>
                      </a:r>
                      <a:endParaRPr sz="1400"/>
                    </a:p>
                  </a:txBody>
                  <a:tcPr marL="68588" marR="68588" marT="34294" marB="34294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88" marR="68588" marT="34294" marB="34294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3" name="Google Shape;113;p2"/>
          <p:cNvSpPr/>
          <p:nvPr/>
        </p:nvSpPr>
        <p:spPr>
          <a:xfrm>
            <a:off x="1867486" y="1793631"/>
            <a:ext cx="875714" cy="242668"/>
          </a:xfrm>
          <a:prstGeom prst="homePlate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/>
          </a:p>
        </p:txBody>
      </p:sp>
      <p:sp>
        <p:nvSpPr>
          <p:cNvPr id="114" name="Google Shape;114;p2"/>
          <p:cNvSpPr/>
          <p:nvPr/>
        </p:nvSpPr>
        <p:spPr>
          <a:xfrm>
            <a:off x="2509325" y="2140049"/>
            <a:ext cx="875714" cy="242668"/>
          </a:xfrm>
          <a:prstGeom prst="homePlate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/>
          </a:p>
        </p:txBody>
      </p:sp>
      <p:sp>
        <p:nvSpPr>
          <p:cNvPr id="115" name="Google Shape;115;p2"/>
          <p:cNvSpPr/>
          <p:nvPr/>
        </p:nvSpPr>
        <p:spPr>
          <a:xfrm>
            <a:off x="3696287" y="2470303"/>
            <a:ext cx="1441938" cy="272897"/>
          </a:xfrm>
          <a:prstGeom prst="homePlate">
            <a:avLst>
              <a:gd name="adj" fmla="val 50000"/>
            </a:avLst>
          </a:prstGeom>
          <a:solidFill>
            <a:srgbClr val="868686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/>
          </a:p>
        </p:txBody>
      </p:sp>
      <p:sp>
        <p:nvSpPr>
          <p:cNvPr id="116" name="Google Shape;116;p2"/>
          <p:cNvSpPr/>
          <p:nvPr/>
        </p:nvSpPr>
        <p:spPr>
          <a:xfrm>
            <a:off x="4260752" y="2832211"/>
            <a:ext cx="1447214" cy="272897"/>
          </a:xfrm>
          <a:prstGeom prst="homePlate">
            <a:avLst>
              <a:gd name="adj" fmla="val 50000"/>
            </a:avLst>
          </a:prstGeom>
          <a:solidFill>
            <a:srgbClr val="868686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/>
          </a:p>
        </p:txBody>
      </p:sp>
      <p:sp>
        <p:nvSpPr>
          <p:cNvPr id="117" name="Google Shape;117;p2"/>
          <p:cNvSpPr/>
          <p:nvPr/>
        </p:nvSpPr>
        <p:spPr>
          <a:xfrm>
            <a:off x="5542670" y="3180802"/>
            <a:ext cx="1447214" cy="272897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/>
          </a:p>
        </p:txBody>
      </p:sp>
      <p:sp>
        <p:nvSpPr>
          <p:cNvPr id="118" name="Google Shape;118;p2"/>
          <p:cNvSpPr/>
          <p:nvPr/>
        </p:nvSpPr>
        <p:spPr>
          <a:xfrm>
            <a:off x="6989884" y="3538107"/>
            <a:ext cx="1447214" cy="272897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/>
          </a:p>
        </p:txBody>
      </p:sp>
      <p:sp>
        <p:nvSpPr>
          <p:cNvPr id="119" name="Google Shape;119;p2"/>
          <p:cNvSpPr/>
          <p:nvPr/>
        </p:nvSpPr>
        <p:spPr>
          <a:xfrm>
            <a:off x="7887316" y="3856180"/>
            <a:ext cx="878615" cy="272897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/>
          </a:p>
        </p:txBody>
      </p:sp>
      <p:sp>
        <p:nvSpPr>
          <p:cNvPr id="120" name="Google Shape;120;p2"/>
          <p:cNvSpPr/>
          <p:nvPr/>
        </p:nvSpPr>
        <p:spPr>
          <a:xfrm>
            <a:off x="8127082" y="4173478"/>
            <a:ext cx="878615" cy="272897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/>
          </a:p>
        </p:txBody>
      </p:sp>
      <p:pic>
        <p:nvPicPr>
          <p:cNvPr id="121" name="Google Shape;121;p2" descr="Fla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837" y="212740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 descr="Fla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9072" y="277141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 descr="Fla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7098" y="3474005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/>
          <p:nvPr/>
        </p:nvSpPr>
        <p:spPr>
          <a:xfrm>
            <a:off x="1962444" y="4694861"/>
            <a:ext cx="673723" cy="219808"/>
          </a:xfrm>
          <a:prstGeom prst="homePlate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Completed</a:t>
            </a:r>
            <a:endParaRPr sz="1013"/>
          </a:p>
        </p:txBody>
      </p:sp>
      <p:sp>
        <p:nvSpPr>
          <p:cNvPr id="125" name="Google Shape;125;p2"/>
          <p:cNvSpPr/>
          <p:nvPr/>
        </p:nvSpPr>
        <p:spPr>
          <a:xfrm>
            <a:off x="2947182" y="4694758"/>
            <a:ext cx="662940" cy="219809"/>
          </a:xfrm>
          <a:prstGeom prst="homePlate">
            <a:avLst>
              <a:gd name="adj" fmla="val 50000"/>
            </a:avLst>
          </a:prstGeom>
          <a:solidFill>
            <a:srgbClr val="868686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Progress</a:t>
            </a:r>
            <a:endParaRPr sz="1013"/>
          </a:p>
        </p:txBody>
      </p:sp>
      <p:sp>
        <p:nvSpPr>
          <p:cNvPr id="126" name="Google Shape;126;p2"/>
          <p:cNvSpPr/>
          <p:nvPr/>
        </p:nvSpPr>
        <p:spPr>
          <a:xfrm>
            <a:off x="3951263" y="4669595"/>
            <a:ext cx="662940" cy="244971"/>
          </a:xfrm>
          <a:prstGeom prst="homePlat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Do</a:t>
            </a:r>
            <a:endParaRPr sz="1013"/>
          </a:p>
        </p:txBody>
      </p:sp>
      <p:pic>
        <p:nvPicPr>
          <p:cNvPr id="127" name="Google Shape;127;p2" descr="Fla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4358" y="4633212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 txBox="1"/>
          <p:nvPr/>
        </p:nvSpPr>
        <p:spPr>
          <a:xfrm>
            <a:off x="5327258" y="4694758"/>
            <a:ext cx="1662626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Milestones</a:t>
            </a:r>
            <a:endParaRPr sz="1013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2B5A52-D1B7-92B3-F84D-E7141A97685E}"/>
              </a:ext>
            </a:extLst>
          </p:cNvPr>
          <p:cNvSpPr/>
          <p:nvPr/>
        </p:nvSpPr>
        <p:spPr>
          <a:xfrm>
            <a:off x="2418623" y="301132"/>
            <a:ext cx="430731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spc="450"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Calibri"/>
                <a:ea typeface="Calibri"/>
                <a:cs typeface="Calibri"/>
              </a:rPr>
              <a:t>GANTT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30729-13E5-18BD-3BD7-FCBBAD01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821A8C-763B-4F1C-BD1E-C49CFF9B444F}" type="slidenum">
              <a:rPr lang="en-US" smtClean="0"/>
              <a:t>22</a:t>
            </a:fld>
            <a:endParaRPr lang="en-US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823061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42C3-8FB5-C43E-4B9E-1CF93E60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Results obtained so far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F56E3-ECD5-CCA2-21FF-5BAD423E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696" y="1100126"/>
            <a:ext cx="7180673" cy="302216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Automation of Vehicle</a:t>
            </a:r>
          </a:p>
          <a:p>
            <a:pPr lvl="2">
              <a:lnSpc>
                <a:spcPct val="90000"/>
              </a:lnSpc>
            </a:pPr>
            <a:r>
              <a:rPr lang="en-US" sz="1800" b="0">
                <a:latin typeface="Calibri"/>
                <a:ea typeface="Calibri"/>
                <a:cs typeface="Calibri"/>
              </a:rPr>
              <a:t>Acceleration &amp; Brake Control</a:t>
            </a:r>
          </a:p>
          <a:p>
            <a:pPr lvl="2">
              <a:lnSpc>
                <a:spcPct val="90000"/>
              </a:lnSpc>
            </a:pPr>
            <a:r>
              <a:rPr lang="en-US" sz="1800" b="0">
                <a:latin typeface="Calibri"/>
                <a:ea typeface="Calibri"/>
                <a:cs typeface="Calibri"/>
              </a:rPr>
              <a:t>Self Starting</a:t>
            </a:r>
          </a:p>
          <a:p>
            <a:pPr lvl="2">
              <a:lnSpc>
                <a:spcPct val="90000"/>
              </a:lnSpc>
            </a:pPr>
            <a:r>
              <a:rPr lang="en-US" sz="1800" b="0">
                <a:latin typeface="Calibri"/>
                <a:ea typeface="Calibri"/>
                <a:cs typeface="Calibri"/>
              </a:rPr>
              <a:t>Steering Control</a:t>
            </a:r>
          </a:p>
          <a:p>
            <a:pPr>
              <a:lnSpc>
                <a:spcPct val="9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Mechanical Body Design</a:t>
            </a:r>
          </a:p>
          <a:p>
            <a:pPr marL="377190" lvl="1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latin typeface="Calibri"/>
                <a:ea typeface="Calibri"/>
                <a:cs typeface="Calibri"/>
              </a:rPr>
              <a:t> CAD, Welding (In Progress)</a:t>
            </a:r>
          </a:p>
          <a:p>
            <a:pPr>
              <a:lnSpc>
                <a:spcPct val="9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Simulation Development</a:t>
            </a:r>
          </a:p>
          <a:p>
            <a:pPr>
              <a:lnSpc>
                <a:spcPct val="9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Point to Point Navigation – Software Done</a:t>
            </a:r>
          </a:p>
          <a:p>
            <a:pPr marL="152400" indent="0"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441C-8751-4E2F-60BC-16C6F83D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9450" y="4572000"/>
            <a:ext cx="678171" cy="322373"/>
          </a:xfrm>
        </p:spPr>
        <p:txBody>
          <a:bodyPr/>
          <a:lstStyle/>
          <a:p>
            <a:r>
              <a:rPr lang="en-US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54788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FD93A-4D7C-7FFB-34EA-11323F15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Expected Final Deliverables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28ABB-2B5D-A483-5C0E-9DC72FBD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74" y="1143000"/>
            <a:ext cx="6928826" cy="2857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 Simulation Platform, along with point-to-point autonomous ATV capable of point-to-point offroad navigation, and Payload Attachment Capabilities.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7250" y="4572000"/>
            <a:ext cx="557521" cy="322373"/>
          </a:xfrm>
        </p:spPr>
        <p:txBody>
          <a:bodyPr/>
          <a:lstStyle/>
          <a:p>
            <a:r>
              <a:rPr lang="en-US" sz="280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0006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1771-2D3B-800C-FBA8-82BC9281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841" y="422839"/>
            <a:ext cx="6928826" cy="643169"/>
          </a:xfrm>
        </p:spPr>
        <p:txBody>
          <a:bodyPr/>
          <a:lstStyle/>
          <a:p>
            <a:r>
              <a:rPr lang="en-US"/>
              <a:t>Work Division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8C694F-6447-B209-6FE7-97129B9CFD4F}"/>
              </a:ext>
            </a:extLst>
          </p:cNvPr>
          <p:cNvSpPr txBox="1"/>
          <p:nvPr/>
        </p:nvSpPr>
        <p:spPr>
          <a:xfrm>
            <a:off x="970843" y="1490133"/>
            <a:ext cx="27206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>
                <a:solidFill>
                  <a:schemeClr val="tx1"/>
                </a:solidFill>
              </a:rPr>
              <a:t>Sheharyar Faisal</a:t>
            </a: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cs typeface="Calibri" panose="020F0502020204030204"/>
              </a:rPr>
              <a:t>Group coordinator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cs typeface="Calibri" panose="020F0502020204030204"/>
              </a:rPr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cs typeface="Calibri" panose="020F0502020204030204"/>
              </a:rPr>
              <a:t>Software modification</a:t>
            </a:r>
            <a:endParaRPr lang="en-US" sz="16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>
                <a:solidFill>
                  <a:schemeClr val="tx1"/>
                </a:solidFill>
              </a:rPr>
              <a:t>  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en-GB" sz="1800">
                <a:solidFill>
                  <a:schemeClr val="tx1"/>
                </a:solidFill>
              </a:rPr>
              <a:t>Muhammad Abdullah</a:t>
            </a: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</a:rPr>
              <a:t>Project Coordinator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</a:rPr>
              <a:t>Hardware and Software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  <a:cs typeface="Calibri"/>
              </a:rPr>
              <a:t>Control</a:t>
            </a:r>
          </a:p>
          <a:p>
            <a:endParaRPr lang="en-P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EC38A-4C5F-1E86-F690-0173A45ED99D}"/>
              </a:ext>
            </a:extLst>
          </p:cNvPr>
          <p:cNvSpPr txBox="1"/>
          <p:nvPr/>
        </p:nvSpPr>
        <p:spPr>
          <a:xfrm>
            <a:off x="5046132" y="1490133"/>
            <a:ext cx="292382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>
                <a:solidFill>
                  <a:schemeClr val="tx1"/>
                </a:solidFill>
              </a:rPr>
              <a:t>Muhammad Tayyab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  <a:cs typeface="Calibri" panose="020F0502020204030204"/>
              </a:rPr>
              <a:t>Software Coordinator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  <a:cs typeface="Calibri" panose="020F0502020204030204"/>
              </a:rPr>
              <a:t>Rover Navigation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  <a:cs typeface="Calibri" panose="020F0502020204030204"/>
              </a:rPr>
              <a:t>Simulation Model Setup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>
                <a:solidFill>
                  <a:schemeClr val="tx1"/>
                </a:solidFill>
              </a:rPr>
              <a:t>M. Mubashir Khanzada</a:t>
            </a: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</a:rPr>
              <a:t>Hardware Coordinator 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</a:rPr>
              <a:t>Electrical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</a:rPr>
              <a:t>Power distribution </a:t>
            </a:r>
            <a:endParaRPr lang="en-GB" sz="1600">
              <a:solidFill>
                <a:schemeClr val="tx1"/>
              </a:solidFill>
              <a:cs typeface="Calibri"/>
            </a:endParaRPr>
          </a:p>
          <a:p>
            <a:endParaRPr lang="en-PK">
              <a:solidFill>
                <a:schemeClr val="tx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92934C-6C53-D964-2316-10B576F6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1472" y="4576199"/>
            <a:ext cx="742403" cy="436673"/>
          </a:xfrm>
        </p:spPr>
        <p:txBody>
          <a:bodyPr/>
          <a:lstStyle/>
          <a:p>
            <a:r>
              <a:rPr lang="en-US" sz="280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167348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B5B9-3B0D-8067-5BC1-500BCC00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References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1C93-5DD6-8796-4D33-69B3DFAB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980" y="1115255"/>
            <a:ext cx="8794044" cy="3668889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Kalaria, Dvij et al. “WROOM: An Autonomous Driving Approach for Off-Road Navigation.” 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abs/2404.08855 (2024): n. 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Li, 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Dianzhao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Auerbach, Paul &amp; 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Okhrin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Ostap. (2024). Towards Autonomous Driving with Small-Scale Cars: A Survey of Recent Development. </a:t>
            </a:r>
          </a:p>
          <a:p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 Cortner, J. M. Conrad and N. A. 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BouSaba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"Autonomous all-terrain vehicle steering," 2012 Proceedings of IEEE 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Southeastcon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Orlando, FL, USA, 2012, pp. 1-5, 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10.1109/SECon.2012.6196932. keywords: {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Microcontrollers;Heating;Steering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systems;Pulse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width 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modulation;Vehicles;Navigation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},</a:t>
            </a:r>
          </a:p>
          <a:p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Levinson, J., </a:t>
            </a:r>
            <a:r>
              <a:rPr lang="en-US" sz="18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Montemerlo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&amp; Thrun, S. (2011).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Map-based precision vehicle localization in urban environments.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Robotics: Science and Systems Conference (RSS).</a:t>
            </a:r>
          </a:p>
          <a:p>
            <a:endParaRPr lang="en-US" sz="18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FA1E7-0652-AD18-EEBC-8E326B60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2254" y="4576199"/>
            <a:ext cx="721621" cy="415891"/>
          </a:xfrm>
        </p:spPr>
        <p:txBody>
          <a:bodyPr/>
          <a:lstStyle/>
          <a:p>
            <a:r>
              <a:rPr lang="en-US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375893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B336-65F5-ED8C-CCD4-951F700C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284541"/>
            <a:ext cx="7717500" cy="572700"/>
          </a:xfr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     THANK YOU : 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EB09F-11D4-6407-450A-B5FC2332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4804" y="4711673"/>
            <a:ext cx="731032" cy="343939"/>
          </a:xfrm>
        </p:spPr>
        <p:txBody>
          <a:bodyPr/>
          <a:lstStyle/>
          <a:p>
            <a:r>
              <a:rPr lang="en-US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95667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OUR TEAM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 bwMode="white">
          <a:xfrm rot="2314562">
            <a:off x="6654" y="1445220"/>
            <a:ext cx="642321" cy="4396953"/>
          </a:xfrm>
          <a:prstGeom prst="roundRect">
            <a:avLst>
              <a:gd name="adj" fmla="val 50000"/>
            </a:avLst>
          </a:prstGeom>
          <a:noFill/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0A13E7E-0014-2FDD-21D4-A4966D0DD5BF}"/>
              </a:ext>
            </a:extLst>
          </p:cNvPr>
          <p:cNvSpPr/>
          <p:nvPr/>
        </p:nvSpPr>
        <p:spPr>
          <a:xfrm>
            <a:off x="869771" y="1570076"/>
            <a:ext cx="1946081" cy="2976052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Raleway Black"/>
              </a:rPr>
              <a:t>SHEHARYAR FAISAL</a:t>
            </a:r>
          </a:p>
          <a:p>
            <a:pPr algn="ctr"/>
            <a:r>
              <a:rPr lang="en-US">
                <a:latin typeface="Raleway Black"/>
              </a:rPr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671ABE3-4395-E807-CBDD-313FA881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508" y="3745670"/>
            <a:ext cx="568888" cy="56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7891172-72CE-B7E2-8A3B-0713C0D8D2BA}"/>
              </a:ext>
            </a:extLst>
          </p:cNvPr>
          <p:cNvSpPr/>
          <p:nvPr/>
        </p:nvSpPr>
        <p:spPr>
          <a:xfrm>
            <a:off x="1280343" y="1127127"/>
            <a:ext cx="1256939" cy="1300341"/>
          </a:xfrm>
          <a:prstGeom prst="ellipse">
            <a:avLst/>
          </a:prstGeom>
          <a:blipFill>
            <a:blip r:embed="rId4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90D2197-975D-8471-878F-81FE39DB4E3F}"/>
              </a:ext>
            </a:extLst>
          </p:cNvPr>
          <p:cNvSpPr/>
          <p:nvPr/>
        </p:nvSpPr>
        <p:spPr>
          <a:xfrm>
            <a:off x="2908212" y="1565797"/>
            <a:ext cx="1858904" cy="2976053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Raleway Black" pitchFamily="2" charset="0"/>
              </a:rPr>
              <a:t>M.ABDULLAH </a:t>
            </a:r>
          </a:p>
          <a:p>
            <a:pPr algn="ctr"/>
            <a:r>
              <a:rPr lang="en-US">
                <a:latin typeface="Raleway Black" pitchFamily="2" charset="0"/>
              </a:rPr>
              <a:t>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213E6D-E1D7-ED6E-05EC-19CCBE12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77" y="3750248"/>
            <a:ext cx="578706" cy="5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7019E45-CA11-FA33-4258-A88204B69B6B}"/>
              </a:ext>
            </a:extLst>
          </p:cNvPr>
          <p:cNvSpPr/>
          <p:nvPr/>
        </p:nvSpPr>
        <p:spPr>
          <a:xfrm>
            <a:off x="3196047" y="1126533"/>
            <a:ext cx="1256939" cy="1300339"/>
          </a:xfrm>
          <a:prstGeom prst="ellipse">
            <a:avLst/>
          </a:prstGeom>
          <a:blipFill>
            <a:blip r:embed="rId5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FD7F754-34BC-A668-739B-5C44E1CB3193}"/>
              </a:ext>
            </a:extLst>
          </p:cNvPr>
          <p:cNvSpPr/>
          <p:nvPr/>
        </p:nvSpPr>
        <p:spPr>
          <a:xfrm>
            <a:off x="4846768" y="1488672"/>
            <a:ext cx="1791098" cy="3053543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Raleway Black" pitchFamily="2" charset="0"/>
              </a:rPr>
              <a:t>M.TAYYAB</a:t>
            </a:r>
          </a:p>
          <a:p>
            <a:pPr algn="ctr"/>
            <a:r>
              <a:rPr lang="en-US">
                <a:latin typeface="Raleway Black" pitchFamily="2" charset="0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020EC5A-0946-6BDA-2928-90DB1237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49" y="3744817"/>
            <a:ext cx="550822" cy="5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person in a suit&#10;&#10;Description automatically generated">
            <a:extLst>
              <a:ext uri="{FF2B5EF4-FFF2-40B4-BE49-F238E27FC236}">
                <a16:creationId xmlns:a16="http://schemas.microsoft.com/office/drawing/2014/main" id="{A87727DE-EA38-EE1E-364C-1041E96208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848" t="27768" r="8163" b="368"/>
          <a:stretch/>
        </p:blipFill>
        <p:spPr>
          <a:xfrm>
            <a:off x="5147311" y="1126532"/>
            <a:ext cx="1249622" cy="1300339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BA20BD-CC46-E2A4-9BE1-6F5E8C55BBED}"/>
              </a:ext>
            </a:extLst>
          </p:cNvPr>
          <p:cNvSpPr/>
          <p:nvPr/>
        </p:nvSpPr>
        <p:spPr>
          <a:xfrm>
            <a:off x="6713369" y="1484113"/>
            <a:ext cx="1946081" cy="3072915"/>
          </a:xfrm>
          <a:custGeom>
            <a:avLst/>
            <a:gdLst>
              <a:gd name="connsiteX0" fmla="*/ 508532 w 3051128"/>
              <a:gd name="connsiteY0" fmla="*/ 0 h 3928849"/>
              <a:gd name="connsiteX1" fmla="*/ 569341 w 3051128"/>
              <a:gd name="connsiteY1" fmla="*/ 0 h 3928849"/>
              <a:gd name="connsiteX2" fmla="*/ 568360 w 3051128"/>
              <a:gd name="connsiteY2" fmla="*/ 6428 h 3928849"/>
              <a:gd name="connsiteX3" fmla="*/ 563340 w 3051128"/>
              <a:gd name="connsiteY3" fmla="*/ 105835 h 3928849"/>
              <a:gd name="connsiteX4" fmla="*/ 1535591 w 3051128"/>
              <a:gd name="connsiteY4" fmla="*/ 1078086 h 3928849"/>
              <a:gd name="connsiteX5" fmla="*/ 2507842 w 3051128"/>
              <a:gd name="connsiteY5" fmla="*/ 105835 h 3928849"/>
              <a:gd name="connsiteX6" fmla="*/ 2502822 w 3051128"/>
              <a:gd name="connsiteY6" fmla="*/ 6428 h 3928849"/>
              <a:gd name="connsiteX7" fmla="*/ 2501841 w 3051128"/>
              <a:gd name="connsiteY7" fmla="*/ 0 h 3928849"/>
              <a:gd name="connsiteX8" fmla="*/ 2542596 w 3051128"/>
              <a:gd name="connsiteY8" fmla="*/ 0 h 3928849"/>
              <a:gd name="connsiteX9" fmla="*/ 3051128 w 3051128"/>
              <a:gd name="connsiteY9" fmla="*/ 508532 h 3928849"/>
              <a:gd name="connsiteX10" fmla="*/ 3051128 w 3051128"/>
              <a:gd name="connsiteY10" fmla="*/ 3420317 h 3928849"/>
              <a:gd name="connsiteX11" fmla="*/ 2542596 w 3051128"/>
              <a:gd name="connsiteY11" fmla="*/ 3928849 h 3928849"/>
              <a:gd name="connsiteX12" fmla="*/ 508532 w 3051128"/>
              <a:gd name="connsiteY12" fmla="*/ 3928849 h 3928849"/>
              <a:gd name="connsiteX13" fmla="*/ 0 w 3051128"/>
              <a:gd name="connsiteY13" fmla="*/ 3420317 h 3928849"/>
              <a:gd name="connsiteX14" fmla="*/ 0 w 3051128"/>
              <a:gd name="connsiteY14" fmla="*/ 508532 h 3928849"/>
              <a:gd name="connsiteX15" fmla="*/ 508532 w 3051128"/>
              <a:gd name="connsiteY15" fmla="*/ 0 h 392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51128" h="3928849">
                <a:moveTo>
                  <a:pt x="508532" y="0"/>
                </a:moveTo>
                <a:lnTo>
                  <a:pt x="569341" y="0"/>
                </a:lnTo>
                <a:lnTo>
                  <a:pt x="568360" y="6428"/>
                </a:lnTo>
                <a:cubicBezTo>
                  <a:pt x="565041" y="39112"/>
                  <a:pt x="563340" y="72275"/>
                  <a:pt x="563340" y="105835"/>
                </a:cubicBezTo>
                <a:cubicBezTo>
                  <a:pt x="563340" y="642794"/>
                  <a:pt x="998632" y="1078086"/>
                  <a:pt x="1535591" y="1078086"/>
                </a:cubicBezTo>
                <a:cubicBezTo>
                  <a:pt x="2072550" y="1078086"/>
                  <a:pt x="2507842" y="642794"/>
                  <a:pt x="2507842" y="105835"/>
                </a:cubicBezTo>
                <a:cubicBezTo>
                  <a:pt x="2507842" y="72275"/>
                  <a:pt x="2506142" y="39112"/>
                  <a:pt x="2502822" y="6428"/>
                </a:cubicBezTo>
                <a:lnTo>
                  <a:pt x="2501841" y="0"/>
                </a:lnTo>
                <a:lnTo>
                  <a:pt x="2542596" y="0"/>
                </a:lnTo>
                <a:cubicBezTo>
                  <a:pt x="2823450" y="0"/>
                  <a:pt x="3051128" y="227678"/>
                  <a:pt x="3051128" y="508532"/>
                </a:cubicBezTo>
                <a:lnTo>
                  <a:pt x="3051128" y="3420317"/>
                </a:lnTo>
                <a:cubicBezTo>
                  <a:pt x="3051128" y="3701171"/>
                  <a:pt x="2823450" y="3928849"/>
                  <a:pt x="2542596" y="3928849"/>
                </a:cubicBezTo>
                <a:lnTo>
                  <a:pt x="508532" y="3928849"/>
                </a:lnTo>
                <a:cubicBezTo>
                  <a:pt x="227678" y="3928849"/>
                  <a:pt x="0" y="3701171"/>
                  <a:pt x="0" y="3420317"/>
                </a:cubicBezTo>
                <a:lnTo>
                  <a:pt x="0" y="508532"/>
                </a:lnTo>
                <a:cubicBezTo>
                  <a:pt x="0" y="227678"/>
                  <a:pt x="227678" y="0"/>
                  <a:pt x="50853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1">
                  <a:lumMod val="100000"/>
                  <a:alpha val="3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Raleway Black"/>
              </a:rPr>
              <a:t>M.MUBASHIR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Raleway Black"/>
              </a:rPr>
              <a:t>KHANZADA</a:t>
            </a:r>
          </a:p>
          <a:p>
            <a:pPr algn="ctr"/>
            <a:r>
              <a:rPr lang="en-US">
                <a:latin typeface="Raleway Black"/>
              </a:rPr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C51A3B2-3C28-08E7-5448-EFD7B144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54" y="3747458"/>
            <a:ext cx="548036" cy="5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8879B179-4D64-5352-0C13-BEB3E9100330}"/>
              </a:ext>
            </a:extLst>
          </p:cNvPr>
          <p:cNvSpPr/>
          <p:nvPr/>
        </p:nvSpPr>
        <p:spPr>
          <a:xfrm>
            <a:off x="7053096" y="1126532"/>
            <a:ext cx="1289918" cy="1300339"/>
          </a:xfrm>
          <a:prstGeom prst="ellipse">
            <a:avLst/>
          </a:prstGeom>
          <a:blipFill>
            <a:blip r:embed="rId7"/>
            <a:stretch>
              <a:fillRect t="-1224" b="1224"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887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674D-36E7-2FFA-9297-C4093383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Project Sponsors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BC627-F38F-B003-D43D-B75CBACDC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ea typeface="Calibri"/>
                <a:cs typeface="Calibri"/>
              </a:rPr>
              <a:t>WOOTECH</a:t>
            </a:r>
          </a:p>
          <a:p>
            <a:r>
              <a:rPr lang="en-US" sz="2400">
                <a:ea typeface="Calibri"/>
                <a:cs typeface="Calibri"/>
              </a:rPr>
              <a:t>CUAV – Pitched and obtained Sponsorship worth</a:t>
            </a:r>
          </a:p>
          <a:p>
            <a:pPr marL="152400" indent="0">
              <a:buNone/>
            </a:pPr>
            <a:r>
              <a:rPr lang="en-US" sz="2400">
                <a:ea typeface="Calibri"/>
                <a:cs typeface="Calibri"/>
              </a:rPr>
              <a:t>  Includes: Pixhawk, GPS</a:t>
            </a: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137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E33F-31F7-C751-1464-27768718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Problem Statement</a:t>
            </a:r>
            <a:endParaRPr lang="en-US">
              <a:latin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65ECE-5FFA-1237-DBA6-070B68702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527" y="1997640"/>
            <a:ext cx="7704000" cy="2455500"/>
          </a:xfrm>
        </p:spPr>
        <p:txBody>
          <a:bodyPr/>
          <a:lstStyle/>
          <a:p>
            <a:pPr marL="152400" indent="0">
              <a:buNone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Woot Tech, a leader in UAV systems for military and defense, aims to add unmanned ground, and surface vehicles (UGVs/USVs) as part of their fleet. The goal is to create a unified, human-in-the-loop mission system that is capable of interfacing with other autonomous vehicles.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5</a:t>
            </a:r>
          </a:p>
        </p:txBody>
      </p:sp>
      <p:pic>
        <p:nvPicPr>
          <p:cNvPr id="5" name="Picture 4" descr="Woot Tech logo">
            <a:extLst>
              <a:ext uri="{FF2B5EF4-FFF2-40B4-BE49-F238E27FC236}">
                <a16:creationId xmlns:a16="http://schemas.microsoft.com/office/drawing/2014/main" id="{9D8FC38C-0B67-4CF9-EBBB-A7EE2980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7706850" y="1017725"/>
            <a:ext cx="1327921" cy="13279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2965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C7E-5ACE-9F4A-CD54-D4276A7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Changes in Project Scope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55810-502E-EFF5-8E6C-4EABB8096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136" y="1186691"/>
            <a:ext cx="7704000" cy="2820885"/>
          </a:xfrm>
        </p:spPr>
        <p:txBody>
          <a:bodyPr/>
          <a:lstStyle/>
          <a:p>
            <a:pPr marL="152400" indent="0">
              <a:buNone/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1/8 Scale RC CAR to ATV </a:t>
            </a:r>
          </a:p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Increased Complexities </a:t>
            </a:r>
          </a:p>
          <a:p>
            <a:pPr lvl="1"/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Mechanical: Steering, Body Development</a:t>
            </a:r>
          </a:p>
          <a:p>
            <a:pPr lvl="1"/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Electrical: Vehicle Wiring, Additional System Constraints (Control)</a:t>
            </a:r>
          </a:p>
          <a:p>
            <a:pPr lvl="1"/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Software: Simulation and autonomous capability</a:t>
            </a:r>
            <a:endParaRPr lang="en-US" sz="180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513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891C-7DF2-C0FB-B121-8DA9B749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Complexities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17A84-7E55-811A-0EA9-422A6E5E7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Vehicle automation:</a:t>
            </a:r>
          </a:p>
          <a:p>
            <a:pPr lvl="1"/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Accelerator Control: </a:t>
            </a:r>
            <a:r>
              <a:rPr lang="en-US" sz="1800" b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Converting from Grip Based to Servo Based</a:t>
            </a:r>
          </a:p>
          <a:p>
            <a:pPr lvl="1"/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Brake Control: </a:t>
            </a:r>
            <a:r>
              <a:rPr lang="en-US" sz="1800" b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Converting from Hydraulic Based to Servo Based</a:t>
            </a:r>
          </a:p>
          <a:p>
            <a:pPr lvl="1"/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Steering Control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0946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335D-1F8A-8163-AC11-92F6A94A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47" y="108540"/>
            <a:ext cx="9002142" cy="5727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System Implementation Flow Diagram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89F280-8EAA-8D17-4E3A-74636DFEFFF5}"/>
              </a:ext>
            </a:extLst>
          </p:cNvPr>
          <p:cNvGrpSpPr/>
          <p:nvPr/>
        </p:nvGrpSpPr>
        <p:grpSpPr>
          <a:xfrm>
            <a:off x="3267711" y="963127"/>
            <a:ext cx="2992015" cy="3271892"/>
            <a:chOff x="2840411" y="846890"/>
            <a:chExt cx="3574297" cy="37562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5F0448-56BD-A27F-B8B8-283AD805A0BE}"/>
                </a:ext>
              </a:extLst>
            </p:cNvPr>
            <p:cNvSpPr/>
            <p:nvPr/>
          </p:nvSpPr>
          <p:spPr>
            <a:xfrm>
              <a:off x="2840411" y="846890"/>
              <a:ext cx="3564611" cy="872026"/>
            </a:xfrm>
            <a:prstGeom prst="ellips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/>
                <a:t>Simulation In Gazebo With PX4 SITL and ROS2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627A458-5CA9-D589-F990-20D9A06483BE}"/>
                </a:ext>
              </a:extLst>
            </p:cNvPr>
            <p:cNvSpPr/>
            <p:nvPr/>
          </p:nvSpPr>
          <p:spPr>
            <a:xfrm>
              <a:off x="2852083" y="2237433"/>
              <a:ext cx="3560640" cy="996225"/>
            </a:xfrm>
            <a:prstGeom prst="ellips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/>
                <a:t>Instrumentation and Automation of ATV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E4299C-C0C0-6C3E-EDFA-BD68C24C2CFB}"/>
                </a:ext>
              </a:extLst>
            </p:cNvPr>
            <p:cNvSpPr/>
            <p:nvPr/>
          </p:nvSpPr>
          <p:spPr>
            <a:xfrm>
              <a:off x="2844382" y="3694056"/>
              <a:ext cx="3570326" cy="909048"/>
            </a:xfrm>
            <a:prstGeom prst="ellips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/>
                <a:t>RC Testing and Adding Autonomous Capabilities.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E9CCEC-272B-83FB-8E5F-5B110ADE15AE}"/>
                </a:ext>
              </a:extLst>
            </p:cNvPr>
            <p:cNvCxnSpPr>
              <a:cxnSpLocks/>
            </p:cNvCxnSpPr>
            <p:nvPr/>
          </p:nvCxnSpPr>
          <p:spPr>
            <a:xfrm>
              <a:off x="4632403" y="1718915"/>
              <a:ext cx="0" cy="518519"/>
            </a:xfrm>
            <a:prstGeom prst="straightConnector1">
              <a:avLst/>
            </a:prstGeom>
            <a:ln w="762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F3F53C-78F1-F1BB-31BD-0451F9B4E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17" y="3239686"/>
              <a:ext cx="9686" cy="450714"/>
            </a:xfrm>
            <a:prstGeom prst="straightConnector1">
              <a:avLst/>
            </a:prstGeom>
            <a:ln w="762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77250" y="457200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43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B4A6-E9B2-AF3A-D1B6-7DB01D0C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53" y="398181"/>
            <a:ext cx="3831488" cy="572700"/>
          </a:xfrm>
        </p:spPr>
        <p:txBody>
          <a:bodyPr/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Simulation On Gazebo</a:t>
            </a:r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ECA45-048E-9C43-75BC-1E2C908EA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29131"/>
            <a:ext cx="3848797" cy="2455500"/>
          </a:xfrm>
        </p:spPr>
        <p:txBody>
          <a:bodyPr/>
          <a:lstStyle/>
          <a:p>
            <a:r>
              <a:rPr lang="en-US" b="1">
                <a:latin typeface="Calibri"/>
                <a:ea typeface="Calibri"/>
                <a:cs typeface="Calibri"/>
              </a:rPr>
              <a:t>Simulation in Gazebo World</a:t>
            </a:r>
            <a:r>
              <a:rPr lang="en-US">
                <a:latin typeface="Calibri"/>
                <a:ea typeface="Calibri"/>
                <a:cs typeface="Calibri"/>
              </a:rPr>
              <a:t>: Simulating realistic terrain.</a:t>
            </a:r>
          </a:p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PX4 SITL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: Testing vehicle control and dynamics virtually before hardware.</a:t>
            </a:r>
          </a:p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ROS2 Nodes: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Executing real-time trajectory commands.</a:t>
            </a:r>
          </a:p>
          <a:p>
            <a:pPr marL="152400" indent="0">
              <a:buNone/>
            </a:pPr>
            <a:endParaRPr lang="en-US"/>
          </a:p>
        </p:txBody>
      </p:sp>
      <p:pic>
        <p:nvPicPr>
          <p:cNvPr id="4" name="Picture 3" descr="Rover in Gazebo">
            <a:extLst>
              <a:ext uri="{FF2B5EF4-FFF2-40B4-BE49-F238E27FC236}">
                <a16:creationId xmlns:a16="http://schemas.microsoft.com/office/drawing/2014/main" id="{15E3CA99-D1C7-23AB-F76E-C79A01359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81" r="14152" b="485"/>
          <a:stretch/>
        </p:blipFill>
        <p:spPr>
          <a:xfrm>
            <a:off x="4575205" y="590873"/>
            <a:ext cx="4314943" cy="3961817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2D9D76-A842-899B-E2A2-99CC6C55838D}"/>
              </a:ext>
            </a:extLst>
          </p:cNvPr>
          <p:cNvSpPr txBox="1">
            <a:spLocks/>
          </p:cNvSpPr>
          <p:nvPr/>
        </p:nvSpPr>
        <p:spPr>
          <a:xfrm>
            <a:off x="8448896" y="4552690"/>
            <a:ext cx="557521" cy="3223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44" b="1" i="0" u="none" strike="noStrike" cap="none">
                <a:solidFill>
                  <a:schemeClr val="tx1">
                    <a:tint val="7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4174889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Database Company Business Plan by Slidesgo">
  <a:themeElements>
    <a:clrScheme name="Simple Light">
      <a:dk1>
        <a:srgbClr val="FFFFFF"/>
      </a:dk1>
      <a:lt1>
        <a:srgbClr val="232323"/>
      </a:lt1>
      <a:dk2>
        <a:srgbClr val="9CFFF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43ABB1434B84D8D2EBDB64FC4886E" ma:contentTypeVersion="15" ma:contentTypeDescription="Create a new document." ma:contentTypeScope="" ma:versionID="b160bc5449e208cc09dd7817e2e47e9f">
  <xsd:schema xmlns:xsd="http://www.w3.org/2001/XMLSchema" xmlns:xs="http://www.w3.org/2001/XMLSchema" xmlns:p="http://schemas.microsoft.com/office/2006/metadata/properties" xmlns:ns3="beb4a7a6-ebce-4093-95a1-be3279095ad8" xmlns:ns4="398b27f1-2580-4e7c-9fb9-42b0c903e752" targetNamespace="http://schemas.microsoft.com/office/2006/metadata/properties" ma:root="true" ma:fieldsID="5563b6195cc10736a8d0968923c05fe3" ns3:_="" ns4:_="">
    <xsd:import namespace="beb4a7a6-ebce-4093-95a1-be3279095ad8"/>
    <xsd:import namespace="398b27f1-2580-4e7c-9fb9-42b0c903e7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4a7a6-ebce-4093-95a1-be3279095a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8b27f1-2580-4e7c-9fb9-42b0c903e75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b4a7a6-ebce-4093-95a1-be3279095ad8" xsi:nil="true"/>
  </documentManagement>
</p:properties>
</file>

<file path=customXml/itemProps1.xml><?xml version="1.0" encoding="utf-8"?>
<ds:datastoreItem xmlns:ds="http://schemas.openxmlformats.org/officeDocument/2006/customXml" ds:itemID="{A296D005-0AFF-419C-AD1B-3841761920A7}">
  <ds:schemaRefs>
    <ds:schemaRef ds:uri="398b27f1-2580-4e7c-9fb9-42b0c903e752"/>
    <ds:schemaRef ds:uri="beb4a7a6-ebce-4093-95a1-be3279095a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9A1FAC-9815-4946-9467-2BAA97A313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C5AE24-C8FB-4E7A-A3BD-7DD157565DCC}">
  <ds:schemaRefs>
    <ds:schemaRef ds:uri="http://schemas.microsoft.com/office/infopath/2007/PartnerControls"/>
    <ds:schemaRef ds:uri="http://purl.org/dc/elements/1.1/"/>
    <ds:schemaRef ds:uri="http://www.w3.org/XML/1998/namespace"/>
    <ds:schemaRef ds:uri="398b27f1-2580-4e7c-9fb9-42b0c903e752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beb4a7a6-ebce-4093-95a1-be3279095ad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852</Words>
  <Application>Microsoft Office PowerPoint</Application>
  <PresentationFormat>On-screen Show (16:9)</PresentationFormat>
  <Paragraphs>183</Paragraphs>
  <Slides>27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Trade Gothic Next Cond</vt:lpstr>
      <vt:lpstr>Raleway Black</vt:lpstr>
      <vt:lpstr>Arial</vt:lpstr>
      <vt:lpstr>Trade Gothic Next Light</vt:lpstr>
      <vt:lpstr>Nunito Light</vt:lpstr>
      <vt:lpstr>Courier New,monospace</vt:lpstr>
      <vt:lpstr>Inter</vt:lpstr>
      <vt:lpstr>Calibri</vt:lpstr>
      <vt:lpstr>Calibri Light</vt:lpstr>
      <vt:lpstr>Open Sans</vt:lpstr>
      <vt:lpstr>Raleway</vt:lpstr>
      <vt:lpstr>Verdana</vt:lpstr>
      <vt:lpstr>Montserrat</vt:lpstr>
      <vt:lpstr>PortalVTI</vt:lpstr>
      <vt:lpstr>Database Company Business Plan by Slidesgo</vt:lpstr>
      <vt:lpstr>FYP Design Assessment Board</vt:lpstr>
      <vt:lpstr>Project Supervisor</vt:lpstr>
      <vt:lpstr>OUR TEAM </vt:lpstr>
      <vt:lpstr>Project Sponsors </vt:lpstr>
      <vt:lpstr>Problem Statement</vt:lpstr>
      <vt:lpstr>Changes in Project Scope </vt:lpstr>
      <vt:lpstr>Complexities </vt:lpstr>
      <vt:lpstr>System Implementation Flow Diagram </vt:lpstr>
      <vt:lpstr>Simulation On Gazebo </vt:lpstr>
      <vt:lpstr>PowerPoint Presentation</vt:lpstr>
      <vt:lpstr>Simulation and Autonomous Development- 80% completed </vt:lpstr>
      <vt:lpstr>Mechanical Aspect 60% Completed </vt:lpstr>
      <vt:lpstr>Steering Control</vt:lpstr>
      <vt:lpstr>Steering Control</vt:lpstr>
      <vt:lpstr>System Architecture  </vt:lpstr>
      <vt:lpstr>Communication Flow Diagram </vt:lpstr>
      <vt:lpstr>Steering Control Diagram </vt:lpstr>
      <vt:lpstr>Wiring Diagram </vt:lpstr>
      <vt:lpstr>Power Distribution Board </vt:lpstr>
      <vt:lpstr>Electrical Aspect- 60 %completed </vt:lpstr>
      <vt:lpstr>Tentative Budget </vt:lpstr>
      <vt:lpstr>PowerPoint Presentation</vt:lpstr>
      <vt:lpstr>Results obtained so far </vt:lpstr>
      <vt:lpstr>Expected Final Deliverables </vt:lpstr>
      <vt:lpstr>Work Division</vt:lpstr>
      <vt:lpstr>References </vt:lpstr>
      <vt:lpstr>     THANK YOU : 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Company Business Plan</dc:title>
  <dc:creator>tayyab</dc:creator>
  <cp:lastModifiedBy>Muhammad Abdullah</cp:lastModifiedBy>
  <cp:revision>2</cp:revision>
  <dcterms:modified xsi:type="dcterms:W3CDTF">2025-05-21T10:01:45Z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0x01010081A43ABB1434B84D8D2EBDB64FC4886E</vt:lpwstr>
  </property>
</Properties>
</file>